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notesSlides/notesSlide18.xml" ContentType="application/vnd.openxmlformats-officedocument.presentationml.notesSlide+xml"/>
  <Override PartName="/ppt/charts/chart19.xml" ContentType="application/vnd.openxmlformats-officedocument.drawingml.chart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drawings/drawing7.xml" ContentType="application/vnd.openxmlformats-officedocument.drawingml.chartshapes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drawings/drawing9.xml" ContentType="application/vnd.openxmlformats-officedocument.drawingml.chartshapes+xml"/>
  <Override PartName="/ppt/charts/chart25.xml" ContentType="application/vnd.openxmlformats-officedocument.drawingml.chart+xml"/>
  <Override PartName="/ppt/drawings/drawing10.xml" ContentType="application/vnd.openxmlformats-officedocument.drawingml.chartshapes+xml"/>
  <Override PartName="/ppt/charts/chart26.xml" ContentType="application/vnd.openxmlformats-officedocument.drawingml.chart+xml"/>
  <Override PartName="/ppt/drawings/drawing11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7.xml" ContentType="application/vnd.openxmlformats-officedocument.drawingml.chart+xml"/>
  <Override PartName="/ppt/drawings/drawing12.xml" ContentType="application/vnd.openxmlformats-officedocument.drawingml.chartshapes+xml"/>
  <Override PartName="/ppt/charts/chart28.xml" ContentType="application/vnd.openxmlformats-officedocument.drawingml.chart+xml"/>
  <Override PartName="/ppt/drawings/drawing13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9.xml" ContentType="application/vnd.openxmlformats-officedocument.drawingml.chart+xml"/>
  <Override PartName="/ppt/drawings/drawing14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30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2.xml" ContentType="application/vnd.openxmlformats-officedocument.drawingml.chart+xml"/>
  <Override PartName="/ppt/notesSlides/notesSlide31.xml" ContentType="application/vnd.openxmlformats-officedocument.presentationml.notesSlide+xml"/>
  <Override PartName="/ppt/charts/chart3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4.xml" ContentType="application/vnd.openxmlformats-officedocument.drawingml.chart+xml"/>
  <Override PartName="/ppt/notesSlides/notesSlide34.xml" ContentType="application/vnd.openxmlformats-officedocument.presentationml.notesSlide+xml"/>
  <Override PartName="/ppt/charts/chart35.xml" ContentType="application/vnd.openxmlformats-officedocument.drawingml.chart+xml"/>
  <Override PartName="/ppt/drawings/drawing15.xml" ContentType="application/vnd.openxmlformats-officedocument.drawingml.chartshapes+xml"/>
  <Override PartName="/ppt/charts/chart36.xml" ContentType="application/vnd.openxmlformats-officedocument.drawingml.chart+xml"/>
  <Override PartName="/ppt/drawings/drawing16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charts/chart37.xml" ContentType="application/vnd.openxmlformats-officedocument.drawingml.chart+xml"/>
  <Override PartName="/ppt/notesSlides/notesSlide36.xml" ContentType="application/vnd.openxmlformats-officedocument.presentationml.notesSlide+xml"/>
  <Override PartName="/ppt/charts/chart38.xml" ContentType="application/vnd.openxmlformats-officedocument.drawingml.chart+xml"/>
  <Override PartName="/ppt/notesSlides/notesSlide37.xml" ContentType="application/vnd.openxmlformats-officedocument.presentationml.notesSlide+xml"/>
  <Override PartName="/ppt/charts/chart39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drawings/drawing17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42.xml" ContentType="application/vnd.openxmlformats-officedocument.drawingml.chart+xml"/>
  <Override PartName="/ppt/drawings/drawing18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4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2.xml" ContentType="application/vnd.openxmlformats-officedocument.presentationml.notesSlide+xml"/>
  <Override PartName="/ppt/charts/chart44.xml" ContentType="application/vnd.openxmlformats-officedocument.drawingml.chart+xml"/>
  <Override PartName="/ppt/notesSlides/notesSlide43.xml" ContentType="application/vnd.openxmlformats-officedocument.presentationml.notesSlide+xml"/>
  <Override PartName="/ppt/charts/chart45.xml" ContentType="application/vnd.openxmlformats-officedocument.drawingml.chart+xml"/>
  <Override PartName="/ppt/notesSlides/notesSlide44.xml" ContentType="application/vnd.openxmlformats-officedocument.presentationml.notesSlide+xml"/>
  <Override PartName="/ppt/charts/chart46.xml" ContentType="application/vnd.openxmlformats-officedocument.drawingml.chart+xml"/>
  <Override PartName="/ppt/notesSlides/notesSlide45.xml" ContentType="application/vnd.openxmlformats-officedocument.presentationml.notesSlide+xml"/>
  <Override PartName="/ppt/charts/chart4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  <p:sldMasterId id="2147488113" r:id="rId2"/>
  </p:sldMasterIdLst>
  <p:notesMasterIdLst>
    <p:notesMasterId r:id="rId80"/>
  </p:notesMasterIdLst>
  <p:handoutMasterIdLst>
    <p:handoutMasterId r:id="rId81"/>
  </p:handoutMasterIdLst>
  <p:sldIdLst>
    <p:sldId id="1223" r:id="rId3"/>
    <p:sldId id="911" r:id="rId4"/>
    <p:sldId id="938" r:id="rId5"/>
    <p:sldId id="977" r:id="rId6"/>
    <p:sldId id="1045" r:id="rId7"/>
    <p:sldId id="1235" r:id="rId8"/>
    <p:sldId id="939" r:id="rId9"/>
    <p:sldId id="1024" r:id="rId10"/>
    <p:sldId id="918" r:id="rId11"/>
    <p:sldId id="1220" r:id="rId12"/>
    <p:sldId id="922" r:id="rId13"/>
    <p:sldId id="1025" r:id="rId14"/>
    <p:sldId id="924" r:id="rId15"/>
    <p:sldId id="925" r:id="rId16"/>
    <p:sldId id="926" r:id="rId17"/>
    <p:sldId id="1026" r:id="rId18"/>
    <p:sldId id="1027" r:id="rId19"/>
    <p:sldId id="929" r:id="rId20"/>
    <p:sldId id="930" r:id="rId21"/>
    <p:sldId id="1046" r:id="rId22"/>
    <p:sldId id="1047" r:id="rId23"/>
    <p:sldId id="1145" r:id="rId24"/>
    <p:sldId id="1242" r:id="rId25"/>
    <p:sldId id="952" r:id="rId26"/>
    <p:sldId id="1238" r:id="rId27"/>
    <p:sldId id="1168" r:id="rId28"/>
    <p:sldId id="1169" r:id="rId29"/>
    <p:sldId id="1173" r:id="rId30"/>
    <p:sldId id="1243" r:id="rId31"/>
    <p:sldId id="1244" r:id="rId32"/>
    <p:sldId id="1245" r:id="rId33"/>
    <p:sldId id="1246" r:id="rId34"/>
    <p:sldId id="1055" r:id="rId35"/>
    <p:sldId id="1247" r:id="rId36"/>
    <p:sldId id="1248" r:id="rId37"/>
    <p:sldId id="1249" r:id="rId38"/>
    <p:sldId id="1250" r:id="rId39"/>
    <p:sldId id="1218" r:id="rId40"/>
    <p:sldId id="1251" r:id="rId41"/>
    <p:sldId id="1231" r:id="rId42"/>
    <p:sldId id="1241" r:id="rId43"/>
    <p:sldId id="1239" r:id="rId44"/>
    <p:sldId id="1232" r:id="rId45"/>
    <p:sldId id="1227" r:id="rId46"/>
    <p:sldId id="1252" r:id="rId47"/>
    <p:sldId id="1228" r:id="rId48"/>
    <p:sldId id="1253" r:id="rId49"/>
    <p:sldId id="1254" r:id="rId50"/>
    <p:sldId id="1156" r:id="rId51"/>
    <p:sldId id="1158" r:id="rId52"/>
    <p:sldId id="1071" r:id="rId53"/>
    <p:sldId id="1161" r:id="rId54"/>
    <p:sldId id="1162" r:id="rId55"/>
    <p:sldId id="1163" r:id="rId56"/>
    <p:sldId id="1164" r:id="rId57"/>
    <p:sldId id="1172" r:id="rId58"/>
    <p:sldId id="1167" r:id="rId59"/>
    <p:sldId id="1085" r:id="rId60"/>
    <p:sldId id="1114" r:id="rId61"/>
    <p:sldId id="1178" r:id="rId62"/>
    <p:sldId id="1179" r:id="rId63"/>
    <p:sldId id="1180" r:id="rId64"/>
    <p:sldId id="1182" r:id="rId65"/>
    <p:sldId id="1181" r:id="rId66"/>
    <p:sldId id="1255" r:id="rId67"/>
    <p:sldId id="1226" r:id="rId68"/>
    <p:sldId id="1183" r:id="rId69"/>
    <p:sldId id="1184" r:id="rId70"/>
    <p:sldId id="1142" r:id="rId71"/>
    <p:sldId id="1186" r:id="rId72"/>
    <p:sldId id="1188" r:id="rId73"/>
    <p:sldId id="1190" r:id="rId74"/>
    <p:sldId id="1192" r:id="rId75"/>
    <p:sldId id="1193" r:id="rId76"/>
    <p:sldId id="983" r:id="rId77"/>
    <p:sldId id="984" r:id="rId78"/>
    <p:sldId id="696" r:id="rId79"/>
  </p:sldIdLst>
  <p:sldSz cx="9144000" cy="6858000" type="screen4x3"/>
  <p:notesSz cx="6797675" cy="9929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04B2"/>
    <a:srgbClr val="993366"/>
    <a:srgbClr val="990033"/>
    <a:srgbClr val="006600"/>
    <a:srgbClr val="339966"/>
    <a:srgbClr val="66CCFF"/>
    <a:srgbClr val="FFCC99"/>
    <a:srgbClr val="CCFF99"/>
    <a:srgbClr val="3D729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5128" autoAdjust="0"/>
  </p:normalViewPr>
  <p:slideViewPr>
    <p:cSldViewPr>
      <p:cViewPr>
        <p:scale>
          <a:sx n="89" d="100"/>
          <a:sy n="89" d="100"/>
        </p:scale>
        <p:origin x="-219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26.xlsx"/><Relationship Id="rId4" Type="http://schemas.microsoft.com/office/2011/relationships/chartStyle" Target="style1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35.xlsx"/><Relationship Id="rId4" Type="http://schemas.microsoft.com/office/2011/relationships/chartStyle" Target="style3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478596443412316E-2"/>
          <c:y val="8.2173994925112445E-2"/>
          <c:w val="0.8930836065053519"/>
          <c:h val="0.48727933750374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669479280617978E-7"/>
                  <c:y val="0.221254289102982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-2.9635119343192416E-3"/>
                  <c:y val="0.282104583288407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-1.4772250833985086E-3"/>
                  <c:y val="0.277945475230896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329117168885478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4.4452679014788622E-3"/>
                  <c:y val="0.3422148861947373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10588</c:v>
                </c:pt>
                <c:pt idx="1">
                  <c:v>12117</c:v>
                </c:pt>
                <c:pt idx="2">
                  <c:v>13668</c:v>
                </c:pt>
                <c:pt idx="3">
                  <c:v>15459</c:v>
                </c:pt>
                <c:pt idx="4">
                  <c:v>17360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6135296"/>
        <c:axId val="1260264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7682020305E-2"/>
                  <c:y val="-0.125718128519978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4812034005249385E-2"/>
                  <c:y val="-8.745680629197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5570529717257627E-2"/>
                  <c:y val="-9.7209103478815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6.0374550594784221E-2"/>
                  <c:y val="-0.1331255402893949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334602898734697E-2"/>
                  <c:y val="-0.12216546811733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114.44087646392143</c:v>
                </c:pt>
                <c:pt idx="2">
                  <c:v>112.80019806882893</c:v>
                </c:pt>
                <c:pt idx="3">
                  <c:v>113.10359964881475</c:v>
                </c:pt>
                <c:pt idx="4">
                  <c:v>112.2970437932596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028032"/>
        <c:axId val="126029824"/>
      </c:lineChart>
      <c:catAx>
        <c:axId val="126135296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6026496"/>
        <c:crossesAt val="0"/>
        <c:auto val="1"/>
        <c:lblAlgn val="ctr"/>
        <c:lblOffset val="100"/>
        <c:noMultiLvlLbl val="1"/>
      </c:catAx>
      <c:valAx>
        <c:axId val="126026496"/>
        <c:scaling>
          <c:orientation val="minMax"/>
          <c:max val="200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6135296"/>
        <c:crosses val="autoZero"/>
        <c:crossBetween val="between"/>
      </c:valAx>
      <c:catAx>
        <c:axId val="126028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029824"/>
        <c:crosses val="autoZero"/>
        <c:auto val="1"/>
        <c:lblAlgn val="ctr"/>
        <c:lblOffset val="100"/>
        <c:noMultiLvlLbl val="0"/>
      </c:catAx>
      <c:valAx>
        <c:axId val="126029824"/>
        <c:scaling>
          <c:logBase val="10"/>
          <c:orientation val="minMax"/>
          <c:max val="15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26028032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50016240978794E-2"/>
          <c:y val="0.12762799584385912"/>
          <c:w val="0.8930836065053519"/>
          <c:h val="0.58716894909712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6669479281976238E-7"/>
                  <c:y val="0.198588487883667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1.4817559671596208E-3"/>
                  <c:y val="0.196872257759524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2.9639786291121022E-3"/>
                  <c:y val="0.251881047702057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1.4828060304434348E-3"/>
                  <c:y val="0.246546808290614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-2.9635119343191332E-3"/>
                  <c:y val="0.288540574079271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2206.7953000000002</c:v>
                </c:pt>
                <c:pt idx="1">
                  <c:v>2341.3000000000002</c:v>
                </c:pt>
                <c:pt idx="2">
                  <c:v>2713.8</c:v>
                </c:pt>
                <c:pt idx="3">
                  <c:v>2695.89</c:v>
                </c:pt>
                <c:pt idx="4">
                  <c:v>3256.7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36364416"/>
        <c:axId val="13636595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4088773750098009E-2"/>
                  <c:y val="-5.981573128874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6.5817710872444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4827784954506483E-2"/>
                  <c:y val="-6.720913169155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106.09502385653984</c:v>
                </c:pt>
                <c:pt idx="2">
                  <c:v>115.9099645496092</c:v>
                </c:pt>
                <c:pt idx="3">
                  <c:v>99.340039796595164</c:v>
                </c:pt>
                <c:pt idx="4">
                  <c:v>120.80240662638313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67488"/>
        <c:axId val="136414336"/>
      </c:lineChart>
      <c:catAx>
        <c:axId val="13636441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136365952"/>
        <c:crosses val="autoZero"/>
        <c:auto val="1"/>
        <c:lblAlgn val="ctr"/>
        <c:lblOffset val="100"/>
        <c:noMultiLvlLbl val="0"/>
      </c:catAx>
      <c:valAx>
        <c:axId val="136365952"/>
        <c:scaling>
          <c:orientation val="minMax"/>
          <c:max val="33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136364416"/>
        <c:crosses val="autoZero"/>
        <c:crossBetween val="between"/>
      </c:valAx>
      <c:catAx>
        <c:axId val="13636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414336"/>
        <c:crosses val="autoZero"/>
        <c:auto val="1"/>
        <c:lblAlgn val="ctr"/>
        <c:lblOffset val="100"/>
        <c:noMultiLvlLbl val="0"/>
      </c:catAx>
      <c:valAx>
        <c:axId val="136414336"/>
        <c:scaling>
          <c:logBase val="10"/>
          <c:orientation val="minMax"/>
          <c:max val="130"/>
          <c:min val="1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36367488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850942134169373E-2"/>
          <c:y val="0.13960519975148214"/>
          <c:w val="0.88528822784612538"/>
          <c:h val="0.41548147431591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-4.7859696030101336E-5"/>
                  <c:y val="0.127851866491868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EF-4600-8C8F-16FDE690F100}"/>
                </c:ext>
              </c:extLst>
            </c:dLbl>
            <c:dLbl>
              <c:idx val="1"/>
              <c:layout>
                <c:manualLayout>
                  <c:x val="4.3727923710955895E-3"/>
                  <c:y val="0.150544028460192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F-4600-8C8F-16FDE690F100}"/>
                </c:ext>
              </c:extLst>
            </c:dLbl>
            <c:dLbl>
              <c:idx val="2"/>
              <c:layout>
                <c:manualLayout>
                  <c:x val="1.5299034726169085E-3"/>
                  <c:y val="0.207228799201844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EF-4600-8C8F-16FDE690F100}"/>
                </c:ext>
              </c:extLst>
            </c:dLbl>
            <c:dLbl>
              <c:idx val="3"/>
              <c:layout>
                <c:manualLayout>
                  <c:x val="-1.4334954518368482E-3"/>
                  <c:y val="0.1976652561425978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F-4600-8C8F-16FDE690F100}"/>
                </c:ext>
              </c:extLst>
            </c:dLbl>
            <c:dLbl>
              <c:idx val="4"/>
              <c:layout>
                <c:manualLayout>
                  <c:x val="1.4084752750154633E-3"/>
                  <c:y val="0.270679942796531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F-4600-8C8F-16FDE690F10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1380.3</c:v>
                </c:pt>
                <c:pt idx="1">
                  <c:v>1514.82</c:v>
                </c:pt>
                <c:pt idx="2">
                  <c:v>1883.78</c:v>
                </c:pt>
                <c:pt idx="3">
                  <c:v>1835.289</c:v>
                </c:pt>
                <c:pt idx="4">
                  <c:v>2363.2240000000002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6045312"/>
        <c:axId val="2260512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0070C0"/>
              </a:solidFill>
              <a:ln w="38100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 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EF-4600-8C8F-16FDE690F100}"/>
                </c:ext>
              </c:extLst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F-4600-8C8F-16FDE690F100}"/>
                </c:ext>
              </c:extLst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F-4600-8C8F-16FDE690F100}"/>
                </c:ext>
              </c:extLst>
            </c:dLbl>
            <c:dLbl>
              <c:idx val="3"/>
              <c:layout>
                <c:manualLayout>
                  <c:x val="-3.9644317939057365E-2"/>
                  <c:y val="-9.0087865230733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F-4600-8C8F-16FDE690F100}"/>
                </c:ext>
              </c:extLst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F-4600-8C8F-16FDE690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109.74570745490111</c:v>
                </c:pt>
                <c:pt idx="2">
                  <c:v>124.3566892436065</c:v>
                </c:pt>
                <c:pt idx="3">
                  <c:v>97.425867139474889</c:v>
                </c:pt>
                <c:pt idx="4">
                  <c:v>128.76576931480548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A2EF-4600-8C8F-16FDE690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052736"/>
        <c:axId val="226054528"/>
      </c:lineChart>
      <c:catAx>
        <c:axId val="22604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226051200"/>
        <c:crosses val="autoZero"/>
        <c:auto val="1"/>
        <c:lblAlgn val="ctr"/>
        <c:lblOffset val="100"/>
        <c:noMultiLvlLbl val="0"/>
      </c:catAx>
      <c:valAx>
        <c:axId val="226051200"/>
        <c:scaling>
          <c:orientation val="minMax"/>
          <c:max val="25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26045312"/>
        <c:crosses val="autoZero"/>
        <c:crossBetween val="between"/>
      </c:valAx>
      <c:catAx>
        <c:axId val="22605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6054528"/>
        <c:crosses val="autoZero"/>
        <c:auto val="1"/>
        <c:lblAlgn val="ctr"/>
        <c:lblOffset val="100"/>
        <c:noMultiLvlLbl val="0"/>
      </c:catAx>
      <c:valAx>
        <c:axId val="226054528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crossAx val="226052736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52353496302759E-2"/>
          <c:y val="0.16637819672597148"/>
          <c:w val="0.89901748387416747"/>
          <c:h val="0.60585794013511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rgbClr val="FFCC66"/>
              </a:solidFill>
            </a:ln>
          </c:spPr>
          <c:invertIfNegative val="0"/>
          <c:dLbls>
            <c:dLbl>
              <c:idx val="0"/>
              <c:layout>
                <c:manualLayout>
                  <c:x val="-1.4820303816228233E-3"/>
                  <c:y val="0.209947285429243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3D-4C69-9A8E-E9E0E34B2CA5}"/>
                </c:ext>
              </c:extLst>
            </c:dLbl>
            <c:dLbl>
              <c:idx val="1"/>
              <c:layout>
                <c:manualLayout>
                  <c:x val="4.4460911448684698E-3"/>
                  <c:y val="0.242280453763759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3D-4C69-9A8E-E9E0E34B2CA5}"/>
                </c:ext>
              </c:extLst>
            </c:dLbl>
            <c:dLbl>
              <c:idx val="2"/>
              <c:layout>
                <c:manualLayout>
                  <c:x val="1.4820303816228233E-3"/>
                  <c:y val="0.295846418419991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3D-4C69-9A8E-E9E0E34B2CA5}"/>
                </c:ext>
              </c:extLst>
            </c:dLbl>
            <c:dLbl>
              <c:idx val="3"/>
              <c:layout>
                <c:manualLayout>
                  <c:x val="-1.4820303816228233E-3"/>
                  <c:y val="0.309560167584366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3D-4C69-9A8E-E9E0E34B2CA5}"/>
                </c:ext>
              </c:extLst>
            </c:dLbl>
            <c:dLbl>
              <c:idx val="4"/>
              <c:layout>
                <c:manualLayout>
                  <c:x val="2.963944067940007E-3"/>
                  <c:y val="0.309119467649175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3D-4C69-9A8E-E9E0E34B2CA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98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 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53.13</c:v>
                </c:pt>
                <c:pt idx="1">
                  <c:v>53.131</c:v>
                </c:pt>
                <c:pt idx="2">
                  <c:v>61.8</c:v>
                </c:pt>
                <c:pt idx="3">
                  <c:v>63.265999999999998</c:v>
                </c:pt>
                <c:pt idx="4">
                  <c:v>64.971999999999994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45528064"/>
        <c:axId val="2455296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3D-4C69-9A8E-E9E0E34B2CA5}"/>
                </c:ext>
              </c:extLst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3D-4C69-9A8E-E9E0E34B2CA5}"/>
                </c:ext>
              </c:extLst>
            </c:dLbl>
            <c:dLbl>
              <c:idx val="3"/>
              <c:layout>
                <c:manualLayout>
                  <c:x val="-5.001724173140825E-2"/>
                  <c:y val="-0.104083159404167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3D-4C69-9A8E-E9E0E34B2CA5}"/>
                </c:ext>
              </c:extLst>
            </c:dLbl>
            <c:dLbl>
              <c:idx val="4"/>
              <c:layout>
                <c:manualLayout>
                  <c:x val="-4.2341608002964062E-2"/>
                  <c:y val="-0.10176922959160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6C-4872-BB65-EF33049A7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 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100.00188217579522</c:v>
                </c:pt>
                <c:pt idx="2">
                  <c:v>116.31627486777963</c:v>
                </c:pt>
                <c:pt idx="3">
                  <c:v>102.37216828478965</c:v>
                </c:pt>
                <c:pt idx="4">
                  <c:v>102.69655107008504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33D-4C69-9A8E-E9E0E34B2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5588736"/>
        <c:axId val="245590272"/>
      </c:lineChart>
      <c:catAx>
        <c:axId val="24552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245529600"/>
        <c:crosses val="autoZero"/>
        <c:auto val="1"/>
        <c:lblAlgn val="ctr"/>
        <c:lblOffset val="100"/>
        <c:noMultiLvlLbl val="0"/>
      </c:catAx>
      <c:valAx>
        <c:axId val="245529600"/>
        <c:scaling>
          <c:orientation val="minMax"/>
          <c:max val="70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45528064"/>
        <c:crosses val="autoZero"/>
        <c:crossBetween val="between"/>
      </c:valAx>
      <c:catAx>
        <c:axId val="24558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5590272"/>
        <c:crosses val="autoZero"/>
        <c:auto val="1"/>
        <c:lblAlgn val="ctr"/>
        <c:lblOffset val="100"/>
        <c:noMultiLvlLbl val="0"/>
      </c:catAx>
      <c:valAx>
        <c:axId val="245590272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45588736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79188706923727E-2"/>
          <c:y val="0.12092978231176928"/>
          <c:w val="0.88341488133971513"/>
          <c:h val="0.5563777227366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43000"/>
                    <a:satMod val="165000"/>
                  </a:schemeClr>
                </a:gs>
                <a:gs pos="55000">
                  <a:schemeClr val="accent2">
                    <a:tint val="83000"/>
                    <a:satMod val="155000"/>
                  </a:schemeClr>
                </a:gs>
                <a:gs pos="100000">
                  <a:schemeClr val="accent2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flat" dir="t">
                <a:rot lat="0" lon="0" rev="20040000"/>
              </a:lightRig>
            </a:scene3d>
            <a:sp3d contourW="12700" prstMaterial="dkEdge">
              <a:bevelT w="25400" h="38100" prst="convex"/>
              <a:contourClr>
                <a:schemeClr val="accent2">
                  <a:satMod val="11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6412190028772483E-3"/>
                  <c:y val="0.238291810169240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-8.8595598221512804E-4"/>
                  <c:y val="0.226095248676073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1079042242432E-3"/>
                  <c:y val="0.272214443493206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1.5265195410854812E-3"/>
                  <c:y val="0.261548144977355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845141814854E-3"/>
                  <c:y val="0.282826417979701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335.5</c:v>
                </c:pt>
                <c:pt idx="1">
                  <c:v>335.5</c:v>
                </c:pt>
                <c:pt idx="2">
                  <c:v>341.13600000000002</c:v>
                </c:pt>
                <c:pt idx="3">
                  <c:v>354.4</c:v>
                </c:pt>
                <c:pt idx="4">
                  <c:v>368.4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49892224"/>
        <c:axId val="2499104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1739576246910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2614354631157064E-2"/>
                  <c:y val="-0.173259009807856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101.67988077496275</c:v>
                </c:pt>
                <c:pt idx="3">
                  <c:v>103.8881853571596</c:v>
                </c:pt>
                <c:pt idx="4">
                  <c:v>103.95033860045146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911936"/>
        <c:axId val="249913728"/>
      </c:lineChart>
      <c:catAx>
        <c:axId val="2498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normalizeH="0" baseline="0"/>
            </a:pPr>
            <a:endParaRPr lang="ru-RU"/>
          </a:p>
        </c:txPr>
        <c:crossAx val="249910400"/>
        <c:crosses val="autoZero"/>
        <c:auto val="1"/>
        <c:lblAlgn val="ctr"/>
        <c:lblOffset val="100"/>
        <c:noMultiLvlLbl val="0"/>
      </c:catAx>
      <c:valAx>
        <c:axId val="249910400"/>
        <c:scaling>
          <c:orientation val="minMax"/>
          <c:max val="400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49892224"/>
        <c:crosses val="autoZero"/>
        <c:crossBetween val="between"/>
        <c:majorUnit val="100"/>
      </c:valAx>
      <c:catAx>
        <c:axId val="249911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9913728"/>
        <c:crosses val="autoZero"/>
        <c:auto val="1"/>
        <c:lblAlgn val="ctr"/>
        <c:lblOffset val="100"/>
        <c:noMultiLvlLbl val="0"/>
      </c:catAx>
      <c:valAx>
        <c:axId val="249913728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249911936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9538331547737325"/>
          <c:w val="0.91235575730877283"/>
          <c:h val="0.60709635359085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18365184160102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ED-48E3-9D25-854856E05566}"/>
                </c:ext>
              </c:extLst>
            </c:dLbl>
            <c:dLbl>
              <c:idx val="1"/>
              <c:layout>
                <c:manualLayout>
                  <c:x val="7.4101519081141163E-3"/>
                  <c:y val="0.243733756923483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ED-48E3-9D25-854856E05566}"/>
                </c:ext>
              </c:extLst>
            </c:dLbl>
            <c:dLbl>
              <c:idx val="2"/>
              <c:layout>
                <c:manualLayout>
                  <c:x val="4.4458577542571907E-3"/>
                  <c:y val="0.24617069747522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ED-48E3-9D25-854856E05566}"/>
                </c:ext>
              </c:extLst>
            </c:dLbl>
            <c:dLbl>
              <c:idx val="3"/>
              <c:layout>
                <c:manualLayout>
                  <c:x val="-2.3339061127918478E-7"/>
                  <c:y val="0.204900335833560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ED-48E3-9D25-854856E05566}"/>
                </c:ext>
              </c:extLst>
            </c:dLbl>
            <c:dLbl>
              <c:idx val="4"/>
              <c:layout>
                <c:manualLayout>
                  <c:x val="5.9278881358800139E-3"/>
                  <c:y val="0.18723404004412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ED-48E3-9D25-854856E0556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270</c:v>
                </c:pt>
                <c:pt idx="1">
                  <c:v>308.3</c:v>
                </c:pt>
                <c:pt idx="2">
                  <c:v>336.74</c:v>
                </c:pt>
                <c:pt idx="3">
                  <c:v>290.11900000000003</c:v>
                </c:pt>
                <c:pt idx="4">
                  <c:v>280.18700000000001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57562496"/>
        <c:axId val="25756403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534511177951573E-2"/>
                  <c:y val="-7.8086658698800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ED-48E3-9D25-854856E05566}"/>
                </c:ext>
              </c:extLst>
            </c:dLbl>
            <c:dLbl>
              <c:idx val="1"/>
              <c:layout>
                <c:manualLayout>
                  <c:x val="-4.8358651352352726E-2"/>
                  <c:y val="-8.05804002683209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ED-48E3-9D25-854856E05566}"/>
                </c:ext>
              </c:extLst>
            </c:dLbl>
            <c:dLbl>
              <c:idx val="2"/>
              <c:layout>
                <c:manualLayout>
                  <c:x val="-5.0017008340796969E-2"/>
                  <c:y val="-9.16233829153151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ED-48E3-9D25-854856E05566}"/>
                </c:ext>
              </c:extLst>
            </c:dLbl>
            <c:dLbl>
              <c:idx val="3"/>
              <c:layout>
                <c:manualLayout>
                  <c:x val="-3.964302906004849E-2"/>
                  <c:y val="-0.103794524185342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ED-48E3-9D25-854856E05566}"/>
                </c:ext>
              </c:extLst>
            </c:dLbl>
            <c:dLbl>
              <c:idx val="4"/>
              <c:layout>
                <c:manualLayout>
                  <c:x val="-3.2232527066017452E-2"/>
                  <c:y val="-8.1657457629683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ED-48E3-9D25-854856E05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114.18518518518519</c:v>
                </c:pt>
                <c:pt idx="2">
                  <c:v>109.2247810574116</c:v>
                </c:pt>
                <c:pt idx="3">
                  <c:v>86.155193918156442</c:v>
                </c:pt>
                <c:pt idx="4">
                  <c:v>96.576577197632687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4ED-48E3-9D25-854856E05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590400"/>
        <c:axId val="257591936"/>
      </c:lineChart>
      <c:catAx>
        <c:axId val="25756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257564032"/>
        <c:crosses val="autoZero"/>
        <c:auto val="1"/>
        <c:lblAlgn val="ctr"/>
        <c:lblOffset val="100"/>
        <c:noMultiLvlLbl val="0"/>
      </c:catAx>
      <c:valAx>
        <c:axId val="257564032"/>
        <c:scaling>
          <c:orientation val="minMax"/>
          <c:max val="400"/>
          <c:min val="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57562496"/>
        <c:crosses val="autoZero"/>
        <c:crossBetween val="between"/>
      </c:valAx>
      <c:catAx>
        <c:axId val="25759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7591936"/>
        <c:crosses val="autoZero"/>
        <c:auto val="1"/>
        <c:lblAlgn val="ctr"/>
        <c:lblOffset val="100"/>
        <c:noMultiLvlLbl val="0"/>
      </c:catAx>
      <c:valAx>
        <c:axId val="257591936"/>
        <c:scaling>
          <c:orientation val="minMax"/>
          <c:max val="14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257590400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421585800694998E-2"/>
          <c:y val="0.15724101389146808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588844860915E-3"/>
                  <c:y val="0.188750583037740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352040498177E-4"/>
                  <c:y val="0.28734801806094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2.8832842978860902E-3"/>
                  <c:y val="0.375568125484147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39654087515521E-3"/>
                  <c:y val="0.3704820442694231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358678707278E-3"/>
                  <c:y val="0.371011214703748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32.125</c:v>
                </c:pt>
                <c:pt idx="1">
                  <c:v>32.125</c:v>
                </c:pt>
                <c:pt idx="2">
                  <c:v>29.835999999999999</c:v>
                </c:pt>
                <c:pt idx="3">
                  <c:v>29.835999999999999</c:v>
                </c:pt>
                <c:pt idx="4">
                  <c:v>29.835999999999999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58001920"/>
        <c:axId val="25801190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8787378899451825E-2"/>
                  <c:y val="-0.107524638711232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4130882127854966E-2"/>
                  <c:y val="-7.4677832292585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3.6980890347669826E-2"/>
                  <c:y val="-0.104096365347877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6.6954371128680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6934009058802857E-2"/>
                  <c:y val="-6.4046338019235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92.874708171206223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013440"/>
        <c:axId val="258068480"/>
      </c:lineChart>
      <c:catAx>
        <c:axId val="25800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258011904"/>
        <c:crosses val="autoZero"/>
        <c:auto val="1"/>
        <c:lblAlgn val="ctr"/>
        <c:lblOffset val="100"/>
        <c:noMultiLvlLbl val="0"/>
      </c:catAx>
      <c:valAx>
        <c:axId val="258011904"/>
        <c:scaling>
          <c:orientation val="minMax"/>
          <c:max val="3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58001920"/>
        <c:crosses val="autoZero"/>
        <c:crossBetween val="between"/>
      </c:valAx>
      <c:catAx>
        <c:axId val="258013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068480"/>
        <c:crosses val="autoZero"/>
        <c:auto val="1"/>
        <c:lblAlgn val="ctr"/>
        <c:lblOffset val="100"/>
        <c:noMultiLvlLbl val="0"/>
      </c:catAx>
      <c:valAx>
        <c:axId val="258068480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58013440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047150996205856"/>
          <c:y val="0.10215410093322964"/>
          <c:w val="0.66323510735072078"/>
          <c:h val="0.3731759077803668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Прочие доходы (соцнайм, доходы от размещения НТО, плата по соглашениям об установлении сервитута, прибыль МУП)</c:v>
                </c:pt>
              </c:strCache>
            </c:strRef>
          </c:tx>
          <c:spPr>
            <a:solidFill>
              <a:srgbClr val="990033"/>
            </a:solidFill>
            <a:ln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утвержденный бюджет</c:v>
                </c:pt>
                <c:pt idx="3">
                  <c:v>2025 год утвержденный бюджет</c:v>
                </c:pt>
                <c:pt idx="4">
                  <c:v>2026 год  утвержденный бюджет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6.5</c:v>
                </c:pt>
                <c:pt idx="1">
                  <c:v>8</c:v>
                </c:pt>
                <c:pt idx="2">
                  <c:v>7.1988000000000003</c:v>
                </c:pt>
                <c:pt idx="3">
                  <c:v>7.1989999999999998</c:v>
                </c:pt>
                <c:pt idx="4">
                  <c:v>7.1856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7-4EA6-8AC4-6DF542C7570D}"/>
            </c:ext>
          </c:extLst>
        </c:ser>
        <c:ser>
          <c:idx val="3"/>
          <c:order val="1"/>
          <c:tx>
            <c:strRef>
              <c:f>Лист1!$D$1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утвержденный бюджет</c:v>
                </c:pt>
                <c:pt idx="3">
                  <c:v>2025 год утвержденный бюджет</c:v>
                </c:pt>
                <c:pt idx="4">
                  <c:v>2026 год  утвержденный бюджет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19.8</c:v>
                </c:pt>
                <c:pt idx="1">
                  <c:v>19.8</c:v>
                </c:pt>
                <c:pt idx="2">
                  <c:v>16.600000000000001</c:v>
                </c:pt>
                <c:pt idx="3">
                  <c:v>16.399999999999999</c:v>
                </c:pt>
                <c:pt idx="4">
                  <c:v>16.399999999999999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27-4EA6-8AC4-6DF542C7570D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Аренда земли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утвержденный бюджет</c:v>
                </c:pt>
                <c:pt idx="3">
                  <c:v>2025 год утвержденный бюджет</c:v>
                </c:pt>
                <c:pt idx="4">
                  <c:v>2026 год  утвержденный бюджет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76.099999999999994</c:v>
                </c:pt>
                <c:pt idx="1">
                  <c:v>77.8</c:v>
                </c:pt>
                <c:pt idx="2" formatCode="0.0">
                  <c:v>90.986000000000004</c:v>
                </c:pt>
                <c:pt idx="3" formatCode="0.0">
                  <c:v>90.986000000000004</c:v>
                </c:pt>
                <c:pt idx="4" formatCode="0.0">
                  <c:v>90.986000000000004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258358272"/>
        <c:axId val="258372352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первонач. бюджет</c:v>
                </c:pt>
                <c:pt idx="1">
                  <c:v>2023 год уточненный бюджет</c:v>
                </c:pt>
                <c:pt idx="2">
                  <c:v>2024 год утвержденный бюджет</c:v>
                </c:pt>
                <c:pt idx="3">
                  <c:v>2025 год утвержденный бюджет</c:v>
                </c:pt>
                <c:pt idx="4">
                  <c:v>2026 год  утвержденный бюджет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102.39999999999999</c:v>
                </c:pt>
                <c:pt idx="1">
                  <c:v>105.6</c:v>
                </c:pt>
                <c:pt idx="2">
                  <c:v>114.7848</c:v>
                </c:pt>
                <c:pt idx="3">
                  <c:v>114.58500000000001</c:v>
                </c:pt>
                <c:pt idx="4">
                  <c:v>114.5716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127-4EA6-8AC4-6DF542C75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358272"/>
        <c:axId val="258372352"/>
      </c:lineChart>
      <c:catAx>
        <c:axId val="258358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8372352"/>
        <c:crosses val="autoZero"/>
        <c:auto val="1"/>
        <c:lblAlgn val="ctr"/>
        <c:lblOffset val="100"/>
        <c:noMultiLvlLbl val="0"/>
      </c:catAx>
      <c:valAx>
        <c:axId val="258372352"/>
        <c:scaling>
          <c:orientation val="minMax"/>
          <c:max val="13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2583582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77708261983749"/>
          <c:y val="0.11833477252199492"/>
          <c:w val="0.69622291738016251"/>
          <c:h val="0.33118733304757714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Плата за увеличение площади земельных участков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25.2</c:v>
                </c:pt>
                <c:pt idx="1">
                  <c:v>28.6</c:v>
                </c:pt>
                <c:pt idx="2">
                  <c:v>26.297999999999998</c:v>
                </c:pt>
                <c:pt idx="3">
                  <c:v>26.297999999999998</c:v>
                </c:pt>
                <c:pt idx="4">
                  <c:v>26.297999999999998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0"/>
          <c:order val="1"/>
          <c:tx>
            <c:strRef>
              <c:f>Лист1!$D$1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14.1</c:v>
                </c:pt>
                <c:pt idx="1">
                  <c:v>34.299999999999997</c:v>
                </c:pt>
                <c:pt idx="2">
                  <c:v>53.323999999999998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96-4A1E-9577-21CDD23F975A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63.2</c:v>
                </c:pt>
                <c:pt idx="1">
                  <c:v>63.2</c:v>
                </c:pt>
                <c:pt idx="2" formatCode="0.0">
                  <c:v>73.858999999999995</c:v>
                </c:pt>
                <c:pt idx="3" formatCode="0.0">
                  <c:v>83.858999999999995</c:v>
                </c:pt>
                <c:pt idx="4" formatCode="0.0">
                  <c:v>73.858999999999995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100"/>
        <c:axId val="258198912"/>
        <c:axId val="258425984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6-4A1E-9577-21CDD23F97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102.5</c:v>
                </c:pt>
                <c:pt idx="1">
                  <c:v>126.1</c:v>
                </c:pt>
                <c:pt idx="2">
                  <c:v>153.48099999999999</c:v>
                </c:pt>
                <c:pt idx="3">
                  <c:v>110.157</c:v>
                </c:pt>
                <c:pt idx="4">
                  <c:v>100.157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198912"/>
        <c:axId val="258425984"/>
      </c:lineChart>
      <c:catAx>
        <c:axId val="25819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8425984"/>
        <c:crosses val="autoZero"/>
        <c:auto val="1"/>
        <c:lblAlgn val="ctr"/>
        <c:lblOffset val="100"/>
        <c:noMultiLvlLbl val="0"/>
      </c:catAx>
      <c:valAx>
        <c:axId val="258425984"/>
        <c:scaling>
          <c:orientation val="minMax"/>
          <c:max val="155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2581989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39897275268083"/>
          <c:y val="6.7497494562813024E-2"/>
          <c:w val="0.69622291738016251"/>
          <c:h val="0.5247091290342084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Лист1!$C$1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
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569.29999999999995</c:v>
                </c:pt>
                <c:pt idx="1">
                  <c:v>569.29999999999995</c:v>
                </c:pt>
                <c:pt idx="2">
                  <c:v>702.4</c:v>
                </c:pt>
                <c:pt idx="3">
                  <c:v>482</c:v>
                </c:pt>
                <c:pt idx="4">
                  <c:v>723.4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96-4A1E-9577-21CDD23F975A}"/>
            </c:ext>
          </c:extLst>
        </c:ser>
        <c:ser>
          <c:idx val="2"/>
          <c:order val="1"/>
          <c:tx>
            <c:strRef>
              <c:f>Лист1!$E$1</c:f>
              <c:strCache>
                <c:ptCount val="1"/>
                <c:pt idx="0">
                  <c:v>Дотация на самозанятость</c:v>
                </c:pt>
              </c:strCache>
            </c:strRef>
          </c:tx>
          <c:spPr>
            <a:solidFill>
              <a:srgbClr val="FFCC66"/>
            </a:solidFill>
            <a:ln w="28575">
              <a:noFill/>
            </a:ln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
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0</c:v>
                </c:pt>
                <c:pt idx="1">
                  <c:v>15.9</c:v>
                </c:pt>
                <c:pt idx="2">
                  <c:v>22.36</c:v>
                </c:pt>
                <c:pt idx="3">
                  <c:v>22.36</c:v>
                </c:pt>
                <c:pt idx="4" formatCode="General">
                  <c:v>22.36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62-4E04-9C71-CA948D31BB9F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Дотация к росту доходов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
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7.6</c:v>
                </c:pt>
                <c:pt idx="1">
                  <c:v>7.6</c:v>
                </c:pt>
                <c:pt idx="2">
                  <c:v>19.32</c:v>
                </c:pt>
                <c:pt idx="3">
                  <c:v>19.3</c:v>
                </c:pt>
                <c:pt idx="4">
                  <c:v>19.32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258222720"/>
        <c:axId val="258294144"/>
      </c:barChart>
      <c:lineChart>
        <c:grouping val="standard"/>
        <c:varyColors val="0"/>
        <c:ser>
          <c:idx val="1"/>
          <c:order val="3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2038811721331259E-2"/>
                  <c:y val="-2.0436585739591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2-4E04-9C71-CA948D31BB9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Лист1!$B$2:$B$6</c:f>
              <c:strCache>
                <c:ptCount val="5"/>
                <c:pt idx="0">
                  <c:v>2023 год первонач бюджет</c:v>
                </c:pt>
                <c:pt idx="1">
                  <c:v>2023 год уточ. бюджет</c:v>
                </c:pt>
                <c:pt idx="2">
                  <c:v>2024 год утвержденный бюджет
</c:v>
                </c:pt>
                <c:pt idx="3">
                  <c:v>2025 год утвержденный бюджет</c:v>
                </c:pt>
                <c:pt idx="4">
                  <c:v>2026 год утвержденный бюджет
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576.9</c:v>
                </c:pt>
                <c:pt idx="1">
                  <c:v>592.79999999999995</c:v>
                </c:pt>
                <c:pt idx="2">
                  <c:v>744.08</c:v>
                </c:pt>
                <c:pt idx="3">
                  <c:v>523.66</c:v>
                </c:pt>
                <c:pt idx="4">
                  <c:v>765.08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296-4A1E-9577-21CDD23F9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222720"/>
        <c:axId val="258294144"/>
      </c:lineChart>
      <c:catAx>
        <c:axId val="258222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8294144"/>
        <c:crosses val="autoZero"/>
        <c:auto val="1"/>
        <c:lblAlgn val="ctr"/>
        <c:lblOffset val="100"/>
        <c:noMultiLvlLbl val="0"/>
      </c:catAx>
      <c:valAx>
        <c:axId val="258294144"/>
        <c:scaling>
          <c:orientation val="minMax"/>
          <c:max val="8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2582227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953838387977467E-2"/>
          <c:y val="7.435735068222378E-2"/>
          <c:w val="0.84409232322404504"/>
          <c:h val="0.67834273877192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"/>
              <c:layout>
                <c:manualLayout>
                  <c:x val="4.2987638628082794E-3"/>
                  <c:y val="0.3257924847545463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3A-46D3-8688-EFA112FEC509}"/>
                </c:ext>
              </c:extLst>
            </c:dLbl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
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5773.6</c:v>
                </c:pt>
                <c:pt idx="1">
                  <c:v>6489.4</c:v>
                </c:pt>
                <c:pt idx="2">
                  <c:v>7254.4</c:v>
                </c:pt>
                <c:pt idx="3">
                  <c:v>6557.5</c:v>
                </c:pt>
                <c:pt idx="4">
                  <c:v>7013.1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58865792"/>
        <c:axId val="25887987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3"/>
            <c:marker>
              <c:spPr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flat" dir="t">
                    <a:rot lat="0" lon="0" rev="20040000"/>
                  </a:lightRig>
                </a:scene3d>
                <a:sp3d prstMaterial="dkEdge">
                  <a:bevelT w="25400" h="38100" prst="convex"/>
                  <a:contourClr>
                    <a:srgbClr val="000000"/>
                  </a:contourClr>
                </a:sp3d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CF76-47E2-8910-ABACB6CBE8A2}"/>
              </c:ext>
            </c:extLst>
          </c:dPt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3.6383676747399556E-2"/>
                  <c:y val="-5.04186091792186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3.9826411176424992E-2"/>
                  <c:y val="-5.1098356819792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2023 год</c:v>
                  </c:pt>
                  <c:pt idx="1">
                    <c:v>2023 год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
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112.39781072467783</c:v>
                </c:pt>
                <c:pt idx="2">
                  <c:v>111.78845501895398</c:v>
                </c:pt>
                <c:pt idx="3">
                  <c:v>90.393416409351573</c:v>
                </c:pt>
                <c:pt idx="4">
                  <c:v>106.94776972931759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882944"/>
        <c:axId val="258881408"/>
      </c:lineChart>
      <c:catAx>
        <c:axId val="25886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58879872"/>
        <c:crosses val="autoZero"/>
        <c:auto val="1"/>
        <c:lblAlgn val="ctr"/>
        <c:lblOffset val="100"/>
        <c:noMultiLvlLbl val="0"/>
      </c:catAx>
      <c:valAx>
        <c:axId val="258879872"/>
        <c:scaling>
          <c:orientation val="minMax"/>
          <c:max val="80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58865792"/>
        <c:crosses val="autoZero"/>
        <c:crossBetween val="between"/>
        <c:majorUnit val="1000"/>
      </c:valAx>
      <c:valAx>
        <c:axId val="258881408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58882944"/>
        <c:crosses val="max"/>
        <c:crossBetween val="between"/>
      </c:valAx>
      <c:catAx>
        <c:axId val="258882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88814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069816607614214E-2"/>
          <c:y val="0.22550940841964059"/>
          <c:w val="0.8930836065053519"/>
          <c:h val="0.5427287914511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149838410945261E-7"/>
                  <c:y val="0.23431810045797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5.7888848428809762E-3"/>
                  <c:y val="0.227883115867784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4.445734596271669E-3"/>
                  <c:y val="0.270258398018621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-1.480705903875807E-3"/>
                  <c:y val="0.280920500543873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0"/>
                  <c:y val="0.28279808560326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50264</c:v>
                </c:pt>
                <c:pt idx="1">
                  <c:v>58105</c:v>
                </c:pt>
                <c:pt idx="2">
                  <c:v>64717</c:v>
                </c:pt>
                <c:pt idx="3">
                  <c:v>68665</c:v>
                </c:pt>
                <c:pt idx="4">
                  <c:v>73471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7625856"/>
        <c:axId val="12765632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0384907234481917E-2"/>
                  <c:y val="-0.121093026700736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6.5180210576394934E-2"/>
                  <c:y val="-7.62405000267459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6.1078926217178794E-2"/>
                  <c:y val="-0.100006892238310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5.839244208978181E-2"/>
                  <c:y val="-0.1228387175087541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3.890076108586811E-2"/>
                  <c:y val="-0.110948999257465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115.59963393283464</c:v>
                </c:pt>
                <c:pt idx="2">
                  <c:v>111.37939936322174</c:v>
                </c:pt>
                <c:pt idx="3">
                  <c:v>106.10040638472118</c:v>
                </c:pt>
                <c:pt idx="4">
                  <c:v>106.9991990096847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657856"/>
        <c:axId val="127659392"/>
      </c:lineChart>
      <c:catAx>
        <c:axId val="127625856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7656320"/>
        <c:crossesAt val="0"/>
        <c:auto val="1"/>
        <c:lblAlgn val="ctr"/>
        <c:lblOffset val="100"/>
        <c:noMultiLvlLbl val="1"/>
      </c:catAx>
      <c:valAx>
        <c:axId val="127656320"/>
        <c:scaling>
          <c:orientation val="minMax"/>
          <c:max val="750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7625856"/>
        <c:crosses val="autoZero"/>
        <c:crossBetween val="between"/>
        <c:majorUnit val="25000"/>
      </c:valAx>
      <c:catAx>
        <c:axId val="12765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659392"/>
        <c:crosses val="autoZero"/>
        <c:auto val="1"/>
        <c:lblAlgn val="ctr"/>
        <c:lblOffset val="100"/>
        <c:noMultiLvlLbl val="0"/>
      </c:catAx>
      <c:valAx>
        <c:axId val="127659392"/>
        <c:scaling>
          <c:logBase val="10"/>
          <c:orientation val="minMax"/>
          <c:max val="12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27657856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4170349532302688"/>
          <c:y val="0.20643381537154559"/>
        </c:manualLayout>
      </c:layout>
      <c:overlay val="0"/>
      <c:spPr>
        <a:solidFill>
          <a:schemeClr val="bg1">
            <a:lumMod val="95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"/>
          <c:y val="0"/>
          <c:w val="0.99413357570380179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chemeClr val="accent1"/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8.5591614533205004E-2"/>
                  <c:y val="2.895842975154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74723291626564E-2"/>
                  <c:y val="-3.2013413446921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27323354036333E-2"/>
                  <c:y val="-1.0860758370157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текущие расходы местный бюджет</c:v>
                </c:pt>
                <c:pt idx="1">
                  <c:v>текущие расходы краевой и федеральный бюджеты</c:v>
                </c:pt>
                <c:pt idx="2">
                  <c:v>бюджет развития</c:v>
                </c:pt>
                <c:pt idx="3">
                  <c:v>бюджет развития краевой и федеральный бюджеты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2663.2</c:v>
                </c:pt>
                <c:pt idx="1">
                  <c:v>2576.6999999999998</c:v>
                </c:pt>
                <c:pt idx="2">
                  <c:v>339.8</c:v>
                </c:pt>
                <c:pt idx="3">
                  <c:v>909.7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b"/>
      <c:legendEntry>
        <c:idx val="0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5.4002308409528389E-2"/>
          <c:y val="0.74888006948450858"/>
          <c:w val="0.90242857653091924"/>
          <c:h val="0.22476384142823633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3871929326576031"/>
          <c:y val="0.20237379584504017"/>
        </c:manualLayout>
      </c:layout>
      <c:overlay val="0"/>
      <c:spPr>
        <a:solidFill>
          <a:schemeClr val="bg1">
            <a:lumMod val="95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2.9842020572666025E-3"/>
          <c:y val="0"/>
          <c:w val="0.99413357570380179"/>
          <c:h val="1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chemeClr val="accent1"/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8.5591614533205004E-2"/>
                  <c:y val="4.908739901208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842020572666025E-3"/>
                  <c:y val="-1.499500250335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3.1684941575433112E-2"/>
                  <c:y val="-1.1360924125486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текущие расходы местный бюджет</c:v>
                </c:pt>
                <c:pt idx="1">
                  <c:v>текущие расходы краевой и федеральный бюджеты</c:v>
                </c:pt>
                <c:pt idx="2">
                  <c:v>бюджет развития местный бюджет </c:v>
                </c:pt>
                <c:pt idx="3">
                  <c:v>бюджет развития краевой и федеральный бюджеты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2958.75</c:v>
                </c:pt>
                <c:pt idx="1">
                  <c:v>2886.29</c:v>
                </c:pt>
                <c:pt idx="2">
                  <c:v>369.96</c:v>
                </c:pt>
                <c:pt idx="3">
                  <c:v>1039.4000000000001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93648253937758"/>
          <c:y val="0.24621859559301423"/>
          <c:w val="0.71970521222018424"/>
          <c:h val="0.69713833268506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64A-4C9A-9834-C2B06E81065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64A-4C9A-9834-C2B06E81065A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64A-4C9A-9834-C2B06E81065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64A-4C9A-9834-C2B06E81065A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64A-4C9A-9834-C2B06E81065A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64A-4C9A-9834-C2B06E81065A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64A-4C9A-9834-C2B06E81065A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4A-4C9A-9834-C2B06E81065A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64A-4C9A-9834-C2B06E81065A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64A-4C9A-9834-C2B06E81065A}"/>
              </c:ext>
            </c:extLst>
          </c:dPt>
          <c:dLbls>
            <c:dLbl>
              <c:idx val="0"/>
              <c:layout>
                <c:manualLayout>
                  <c:x val="0.19899568024831818"/>
                  <c:y val="-0.182743581605989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 - венные вопросы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809360562678427"/>
                  <c:y val="-6.66413646024249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149390161532896"/>
                  <c:y val="2.37982465746464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8014673346921987"/>
                  <c:y val="-3.35717462677691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5899057699754741E-2"/>
                  <c:y val="3.54357205997744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0423341668642926"/>
                  <c:y val="-1.81075916393100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9928182252094584"/>
                  <c:y val="-0.118717169946151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3758334058795427E-2"/>
                  <c:y val="-0.184958795293277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4.0052353349083365E-2"/>
                  <c:y val="-0.1289433353727669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8072448149471212"/>
                  <c:y val="-0.201830409321834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0.0">
                  <c:v>741.9</c:v>
                </c:pt>
                <c:pt idx="1">
                  <c:v>116.9</c:v>
                </c:pt>
                <c:pt idx="2" formatCode="0.0">
                  <c:v>667.6</c:v>
                </c:pt>
                <c:pt idx="3">
                  <c:v>4052.6</c:v>
                </c:pt>
                <c:pt idx="4" formatCode="0.0">
                  <c:v>388.6</c:v>
                </c:pt>
                <c:pt idx="5" formatCode="0.0">
                  <c:v>788.8</c:v>
                </c:pt>
                <c:pt idx="6" formatCode="0.0">
                  <c:v>89</c:v>
                </c:pt>
                <c:pt idx="7" formatCode="0.0">
                  <c:v>104.9</c:v>
                </c:pt>
                <c:pt idx="8">
                  <c:v>271.89999999999998</c:v>
                </c:pt>
                <c:pt idx="9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64A-4C9A-9834-C2B06E8106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общегосударст - 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содержание и ремонт дорог</c:v>
                </c:pt>
                <c:pt idx="6">
                  <c:v>национальная безопасность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10.226896779885312</c:v>
                </c:pt>
                <c:pt idx="1">
                  <c:v>1.6114358182620205</c:v>
                </c:pt>
                <c:pt idx="2">
                  <c:v>9.2026907807675347</c:v>
                </c:pt>
                <c:pt idx="3">
                  <c:v>55.864027348919279</c:v>
                </c:pt>
                <c:pt idx="4">
                  <c:v>5.3567490074988973</c:v>
                </c:pt>
                <c:pt idx="5">
                  <c:v>10.873400970445521</c:v>
                </c:pt>
                <c:pt idx="6">
                  <c:v>1.2268416409351568</c:v>
                </c:pt>
                <c:pt idx="7">
                  <c:v>1.4460189677988533</c:v>
                </c:pt>
                <c:pt idx="8">
                  <c:v>3.7480701367445959</c:v>
                </c:pt>
                <c:pt idx="9">
                  <c:v>0.44386854874283205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8DB-4B7A-AFE5-DEA2A1778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20052937587832"/>
          <c:y val="0.22050725496777451"/>
          <c:w val="0.79379947062412171"/>
          <c:h val="0.5133257298848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3239.8</c:v>
                </c:pt>
                <c:pt idx="1">
                  <c:v>3947.6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77349504"/>
        <c:axId val="27989196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7.3158050664935859E-2"/>
                  <c:y val="-6.789490161170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8.564545459861185E-2"/>
                  <c:y val="-7.675531734327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40B-4505-9455-1D17E81310DA}"/>
                </c:ext>
              </c:extLst>
            </c:dLbl>
            <c:dLbl>
              <c:idx val="2"/>
              <c:layout>
                <c:manualLayout>
                  <c:x val="-4.405952631740831E-2"/>
                  <c:y val="-6.9936649904693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2646289877125265E-2"/>
                  <c:y val="-6.7090168225335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3.9065379015133447E-2"/>
                  <c:y val="-7.1866830077938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100</c:v>
                </c:pt>
                <c:pt idx="1">
                  <c:v>121.84702759429594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862720"/>
        <c:axId val="280865024"/>
      </c:lineChart>
      <c:catAx>
        <c:axId val="27734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79891968"/>
        <c:crossesAt val="0"/>
        <c:auto val="1"/>
        <c:lblAlgn val="ctr"/>
        <c:lblOffset val="100"/>
        <c:noMultiLvlLbl val="0"/>
      </c:catAx>
      <c:valAx>
        <c:axId val="279891968"/>
        <c:scaling>
          <c:logBase val="10"/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title>
          <c:tx>
            <c:rich>
              <a:bodyPr rot="0" vert="horz"/>
              <a:lstStyle/>
              <a:p>
                <a:pPr>
                  <a:defRPr sz="1400" b="1"/>
                </a:pPr>
                <a:r>
                  <a:rPr lang="ru-RU" sz="1400" b="1" dirty="0"/>
                  <a:t>млн</a:t>
                </a:r>
                <a:r>
                  <a:rPr lang="ru-RU" sz="1400" b="1" baseline="0" dirty="0"/>
                  <a:t> руб.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0.13923891497435958"/>
              <c:y val="8.384259381494627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600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77349504"/>
        <c:crosses val="autoZero"/>
        <c:crossBetween val="between"/>
      </c:valAx>
      <c:catAx>
        <c:axId val="280862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0865024"/>
        <c:crosses val="autoZero"/>
        <c:auto val="1"/>
        <c:lblAlgn val="ctr"/>
        <c:lblOffset val="100"/>
        <c:noMultiLvlLbl val="0"/>
      </c:catAx>
      <c:valAx>
        <c:axId val="280865024"/>
        <c:scaling>
          <c:logBase val="10"/>
          <c:orientation val="minMax"/>
          <c:max val="130"/>
          <c:min val="1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80862720"/>
        <c:crosses val="max"/>
        <c:crossBetween val="between"/>
        <c:minorUnit val="5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8167857418287E-2"/>
          <c:w val="0.98099447342989343"/>
          <c:h val="0.486888944696788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число учащихся школ</c:v>
                </c:pt>
              </c:strCache>
            </c:strRef>
          </c:tx>
          <c:spPr>
            <a:solidFill>
              <a:srgbClr val="92D050"/>
            </a:solidFill>
            <a:ln w="9525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8A3E"/>
              </a:solidFill>
              <a:ln w="9525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2D-4644-82CF-06E635470B29}"/>
              </c:ext>
            </c:extLst>
          </c:dPt>
          <c:dLbls>
            <c:dLbl>
              <c:idx val="0"/>
              <c:layout>
                <c:manualLayout>
                  <c:x val="2.7056290868399733E-5"/>
                  <c:y val="2.06102729235548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2D-4644-82CF-06E635470B29}"/>
                </c:ext>
              </c:extLst>
            </c:dLbl>
            <c:dLbl>
              <c:idx val="1"/>
              <c:layout>
                <c:manualLayout>
                  <c:x val="2.3652983840928069E-4"/>
                  <c:y val="2.39221748941307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2D-4644-82CF-06E635470B2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19156</c:v>
                </c:pt>
                <c:pt idx="1">
                  <c:v>20779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axId val="292716544"/>
        <c:axId val="292718848"/>
      </c:barChart>
      <c:catAx>
        <c:axId val="292716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2718848"/>
        <c:crosses val="autoZero"/>
        <c:auto val="1"/>
        <c:lblAlgn val="ctr"/>
        <c:lblOffset val="30"/>
        <c:tickLblSkip val="1"/>
        <c:tickMarkSkip val="1"/>
        <c:noMultiLvlLbl val="0"/>
      </c:catAx>
      <c:valAx>
        <c:axId val="292718848"/>
        <c:scaling>
          <c:orientation val="minMax"/>
          <c:min val="10000"/>
        </c:scaling>
        <c:delete val="1"/>
        <c:axPos val="l"/>
        <c:numFmt formatCode="#,##0.0" sourceLinked="1"/>
        <c:majorTickMark val="out"/>
        <c:minorTickMark val="none"/>
        <c:tickLblPos val="nextTo"/>
        <c:crossAx val="29271654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08576089821883E-2"/>
          <c:y val="0.12179537107869369"/>
          <c:w val="0.90693620983709944"/>
          <c:h val="0.5696015951518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 на 1 обучающегося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62D-4644-82CF-06E635470B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2D-4644-82CF-06E635470B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школы старой постройки</c:v>
                </c:pt>
                <c:pt idx="1">
                  <c:v>школы новой постройки</c:v>
                </c:pt>
              </c:strCache>
            </c:strRef>
          </c:cat>
          <c:val>
            <c:numRef>
              <c:f>Лист1!$B$2:$C$2</c:f>
              <c:numCache>
                <c:formatCode>#,##0</c:formatCode>
                <c:ptCount val="2"/>
                <c:pt idx="0">
                  <c:v>9309</c:v>
                </c:pt>
                <c:pt idx="1">
                  <c:v>32084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92846976"/>
        <c:axId val="293118720"/>
      </c:barChart>
      <c:catAx>
        <c:axId val="292846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3118720"/>
        <c:crosses val="autoZero"/>
        <c:auto val="1"/>
        <c:lblAlgn val="ctr"/>
        <c:lblOffset val="30"/>
        <c:noMultiLvlLbl val="0"/>
      </c:catAx>
      <c:valAx>
        <c:axId val="293118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92846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4717666516543E-2"/>
          <c:y val="0.12209977374841896"/>
          <c:w val="0.98485282333483448"/>
          <c:h val="0.5059493704811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62D-4644-82CF-06E635470B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9262</c:v>
                </c:pt>
                <c:pt idx="1">
                  <c:v>9424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-27"/>
        <c:axId val="293251328"/>
        <c:axId val="293277696"/>
      </c:barChart>
      <c:catAx>
        <c:axId val="293251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3277696"/>
        <c:crosses val="autoZero"/>
        <c:auto val="1"/>
        <c:lblAlgn val="ctr"/>
        <c:lblOffset val="30"/>
        <c:noMultiLvlLbl val="0"/>
      </c:catAx>
      <c:valAx>
        <c:axId val="293277696"/>
        <c:scaling>
          <c:orientation val="minMax"/>
          <c:max val="10000"/>
          <c:min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9325132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50505875994946"/>
          <c:y val="0.12347962563007432"/>
          <c:w val="0.84633228134727023"/>
          <c:h val="0.626895095088765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250805800850874E-3"/>
                  <c:y val="-0.3308256674922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64-42C0-8347-9B59641FAEE7}"/>
                </c:ext>
              </c:extLst>
            </c:dLbl>
            <c:dLbl>
              <c:idx val="1"/>
              <c:layout>
                <c:manualLayout>
                  <c:x val="6.5472749210978721E-3"/>
                  <c:y val="-0.38429434058031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64-42C0-8347-9B59641FA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(1- чтение)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621.29999999999995</c:v>
                </c:pt>
                <c:pt idx="1">
                  <c:v>846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overlap val="100"/>
        <c:axId val="294016512"/>
        <c:axId val="294018048"/>
      </c:barChart>
      <c:catAx>
        <c:axId val="29401651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294018048"/>
        <c:crosses val="autoZero"/>
        <c:auto val="1"/>
        <c:lblAlgn val="ctr"/>
        <c:lblOffset val="30"/>
        <c:noMultiLvlLbl val="0"/>
      </c:catAx>
      <c:valAx>
        <c:axId val="2940180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9401651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460582238447546E-4"/>
          <c:y val="0.3594235138222594"/>
          <c:w val="0.29991253855813277"/>
          <c:h val="0.41888750380266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300"/>
            </a:lnSpc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8667484784298018"/>
          <c:y val="4.4306743695144986E-2"/>
          <c:w val="0.30005388620156792"/>
          <c:h val="0.72371522025402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999FF"/>
            </a:solidFill>
            <a:ln>
              <a:noFill/>
            </a:ln>
          </c:spPr>
          <c:explosion val="25"/>
          <c:dPt>
            <c:idx val="0"/>
            <c:bubble3D val="0"/>
            <c:explosion val="20"/>
            <c:spPr>
              <a:solidFill>
                <a:srgbClr val="7030A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97-4AC4-9957-30E9D7229674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297-4AC4-9957-30E9D7229674}"/>
              </c:ext>
            </c:extLst>
          </c:dPt>
          <c:dLbls>
            <c:dLbl>
              <c:idx val="1"/>
              <c:layout>
                <c:manualLayout>
                  <c:x val="0.31572673462676742"/>
                  <c:y val="0.6517859126763693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72,0%</a:t>
                    </a:r>
                    <a:endParaRPr lang="en-US" sz="1400" dirty="0">
                      <a:latin typeface="Oswald" pitchFamily="2" charset="-52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2587101052836561"/>
                      <c:h val="0.1954877235862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297-4AC4-9957-30E9D72296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плата за пользование школами, строящихся по концессионным соглашениям и их содержание -  161,7 млн руб.</c:v>
                </c:pt>
                <c:pt idx="1">
                  <c:v>прочие расходы - 63,0 млн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161.69999999999999</c:v>
                </c:pt>
                <c:pt idx="1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97-4AC4-9957-30E9D7229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7.330529714115798E-2"/>
          <c:w val="0.50650356131180396"/>
          <c:h val="0.88505610487723585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69606384275273E-2"/>
          <c:y val="8.5687617205517902E-2"/>
          <c:w val="0.94341540651279521"/>
          <c:h val="0.681469281190978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104.6</c:v>
                </c:pt>
                <c:pt idx="1">
                  <c:v>108.2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BC-4607-A3CC-FC74FBD58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и федер. Бюджеты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167.7</c:v>
                </c:pt>
                <c:pt idx="1">
                  <c:v>253.2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BC-4607-A3CC-FC74FBD58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4874112"/>
        <c:axId val="294943744"/>
      </c:barChart>
      <c:catAx>
        <c:axId val="29487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4943744"/>
        <c:crosses val="autoZero"/>
        <c:auto val="1"/>
        <c:lblAlgn val="ctr"/>
        <c:lblOffset val="100"/>
        <c:noMultiLvlLbl val="0"/>
      </c:catAx>
      <c:valAx>
        <c:axId val="294943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487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00575078593899"/>
          <c:y val="0.87896067103655151"/>
          <c:w val="0.78299423605256069"/>
          <c:h val="0.1210393289634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442108377731565E-2"/>
          <c:y val="0.22559808420586394"/>
          <c:w val="0.8930836065053519"/>
          <c:h val="0.44329758903328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669479280617978E-7"/>
                  <c:y val="0.221254289102982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86-4E7F-8332-B63A41A023BF}"/>
                </c:ext>
              </c:extLst>
            </c:dLbl>
            <c:dLbl>
              <c:idx val="1"/>
              <c:layout>
                <c:manualLayout>
                  <c:x val="-3.248996278565825E-3"/>
                  <c:y val="0.243551868509997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6-4E7F-8332-B63A41A023BF}"/>
                </c:ext>
              </c:extLst>
            </c:dLbl>
            <c:dLbl>
              <c:idx val="2"/>
              <c:layout>
                <c:manualLayout>
                  <c:x val="4.445734596271669E-3"/>
                  <c:y val="0.270258398018621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86-4E7F-8332-B63A41A023BF}"/>
                </c:ext>
              </c:extLst>
            </c:dLbl>
            <c:dLbl>
              <c:idx val="3"/>
              <c:layout>
                <c:manualLayout>
                  <c:x val="-1.480705903875807E-3"/>
                  <c:y val="0.280920500543873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86-4E7F-8332-B63A41A023BF}"/>
                </c:ext>
              </c:extLst>
            </c:dLbl>
            <c:dLbl>
              <c:idx val="4"/>
              <c:layout>
                <c:manualLayout>
                  <c:x val="0"/>
                  <c:y val="0.282798085603267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86-4E7F-8332-B63A41A023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3806.1</c:v>
                </c:pt>
                <c:pt idx="1">
                  <c:v>3776</c:v>
                </c:pt>
                <c:pt idx="2">
                  <c:v>3847</c:v>
                </c:pt>
                <c:pt idx="3">
                  <c:v>3940</c:v>
                </c:pt>
                <c:pt idx="4">
                  <c:v>4066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27736064"/>
        <c:axId val="12775833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square"/>
            <c:size val="3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3717532043264477E-2"/>
                  <c:y val="-0.121440966385388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86-4E7F-8332-B63A41A023BF}"/>
                </c:ext>
              </c:extLst>
            </c:dLbl>
            <c:dLbl>
              <c:idx val="1"/>
              <c:layout>
                <c:manualLayout>
                  <c:x val="-3.5921498202291659E-2"/>
                  <c:y val="-0.135530590956114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86-4E7F-8332-B63A41A023BF}"/>
                </c:ext>
              </c:extLst>
            </c:dLbl>
            <c:dLbl>
              <c:idx val="2"/>
              <c:layout>
                <c:manualLayout>
                  <c:x val="-4.2607017782938385E-2"/>
                  <c:y val="-9.7231980980240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86-4E7F-8332-B63A41A023BF}"/>
                </c:ext>
              </c:extLst>
            </c:dLbl>
            <c:dLbl>
              <c:idx val="3"/>
              <c:layout>
                <c:manualLayout>
                  <c:x val="-3.9644322564506555E-2"/>
                  <c:y val="-0.144162028215028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86-4E7F-8332-B63A41A023BF}"/>
                </c:ext>
              </c:extLst>
            </c:dLbl>
            <c:dLbl>
              <c:idx val="4"/>
              <c:layout>
                <c:manualLayout>
                  <c:x val="-4.334602898734697E-2"/>
                  <c:y val="-9.9729743234481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786-4E7F-8332-B63A41A023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2022</c:v>
                  </c:pt>
                  <c:pt idx="1">
                    <c:v>2023</c:v>
                  </c:pt>
                  <c:pt idx="2">
                    <c:v>2024 год</c:v>
                  </c:pt>
                  <c:pt idx="3">
                    <c:v>2025 год</c:v>
                  </c:pt>
                  <c:pt idx="4">
                    <c:v>2026 год</c:v>
                  </c:pt>
                </c:lvl>
                <c:lvl>
                  <c:pt idx="0">
                    <c:v>факт</c:v>
                  </c:pt>
                  <c:pt idx="1">
                    <c:v>оценка</c:v>
                  </c:pt>
                  <c:pt idx="2">
                    <c:v>прогноз</c:v>
                  </c:pt>
                  <c:pt idx="3">
                    <c:v>прогноз</c:v>
                  </c:pt>
                  <c:pt idx="4">
                    <c:v>прогноз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99.209164236357424</c:v>
                </c:pt>
                <c:pt idx="2">
                  <c:v>101.88029661016948</c:v>
                </c:pt>
                <c:pt idx="3">
                  <c:v>102.41746815700546</c:v>
                </c:pt>
                <c:pt idx="4">
                  <c:v>103.19796954314722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786-4E7F-8332-B63A41A02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759872"/>
        <c:axId val="127761408"/>
      </c:lineChart>
      <c:catAx>
        <c:axId val="127736064"/>
        <c:scaling>
          <c:orientation val="minMax"/>
        </c:scaling>
        <c:delete val="0"/>
        <c:axPos val="b"/>
        <c:minorGridlines>
          <c:spPr>
            <a:ln>
              <a:noFill/>
            </a:ln>
          </c:spPr>
        </c:minorGridlines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7758336"/>
        <c:crossesAt val="0"/>
        <c:auto val="1"/>
        <c:lblAlgn val="ctr"/>
        <c:lblOffset val="100"/>
        <c:noMultiLvlLbl val="1"/>
      </c:catAx>
      <c:valAx>
        <c:axId val="127758336"/>
        <c:scaling>
          <c:orientation val="minMax"/>
          <c:max val="41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7736064"/>
        <c:crosses val="autoZero"/>
        <c:crossBetween val="between"/>
        <c:majorUnit val="1000"/>
      </c:valAx>
      <c:catAx>
        <c:axId val="12775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761408"/>
        <c:crosses val="autoZero"/>
        <c:auto val="1"/>
        <c:lblAlgn val="ctr"/>
        <c:lblOffset val="100"/>
        <c:noMultiLvlLbl val="0"/>
      </c:catAx>
      <c:valAx>
        <c:axId val="127761408"/>
        <c:scaling>
          <c:logBase val="10"/>
          <c:orientation val="minMax"/>
          <c:max val="105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534"/>
            </a:pPr>
            <a:endParaRPr lang="ru-RU"/>
          </a:p>
        </c:txPr>
        <c:crossAx val="127759872"/>
        <c:crosses val="max"/>
        <c:crossBetween val="between"/>
        <c:majorUnit val="30"/>
      </c:valAx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32784135325599"/>
          <c:y val="0.12283351796519505"/>
          <c:w val="0.89267215864674387"/>
          <c:h val="0.61009612626171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204.9</c:v>
                </c:pt>
                <c:pt idx="1">
                  <c:v>247.5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20807552"/>
        <c:axId val="22080908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9.2456907899875998E-2"/>
                  <c:y val="-0.1385168821287700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6.1893153463945791E-2"/>
                  <c:y val="-0.104722739140095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20,8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D51-4138-9441-570C782C1353}"/>
                </c:ext>
              </c:extLst>
            </c:dLbl>
            <c:dLbl>
              <c:idx val="2"/>
              <c:layout>
                <c:manualLayout>
                  <c:x val="-3.5224736278154582E-2"/>
                  <c:y val="-0.1272535538863282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46,7%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3.8355816295893658E-2"/>
                  <c:y val="-0.1248741648534189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46,7%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100</c:v>
                </c:pt>
                <c:pt idx="1">
                  <c:v>120.8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810624"/>
        <c:axId val="220824704"/>
      </c:lineChart>
      <c:catAx>
        <c:axId val="220807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809088"/>
        <c:crosses val="autoZero"/>
        <c:auto val="1"/>
        <c:lblAlgn val="ctr"/>
        <c:lblOffset val="100"/>
        <c:noMultiLvlLbl val="0"/>
      </c:catAx>
      <c:valAx>
        <c:axId val="220809088"/>
        <c:scaling>
          <c:orientation val="minMax"/>
          <c:max val="4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807552"/>
        <c:crosses val="autoZero"/>
        <c:crossBetween val="between"/>
        <c:majorUnit val="110"/>
      </c:valAx>
      <c:catAx>
        <c:axId val="220810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0824704"/>
        <c:crosses val="autoZero"/>
        <c:auto val="1"/>
        <c:lblAlgn val="ctr"/>
        <c:lblOffset val="100"/>
        <c:noMultiLvlLbl val="0"/>
      </c:catAx>
      <c:valAx>
        <c:axId val="220824704"/>
        <c:scaling>
          <c:orientation val="minMax"/>
          <c:max val="150"/>
          <c:min val="0"/>
        </c:scaling>
        <c:delete val="0"/>
        <c:axPos val="r"/>
        <c:numFmt formatCode="0.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810624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07467622645103E-2"/>
          <c:y val="0.18134843549791171"/>
          <c:w val="0.89430065784562929"/>
          <c:h val="0.65409391903127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500</c:v>
                </c:pt>
                <c:pt idx="1">
                  <c:v>512.6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19966464"/>
        <c:axId val="220827008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383107234116845E-2"/>
                  <c:y val="-0.117074640296565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4.6986098766803687E-2"/>
                  <c:y val="-0.1015327132055909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102,5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06C-489F-957D-629E0D6B795C}"/>
                </c:ext>
              </c:extLst>
            </c:dLbl>
            <c:dLbl>
              <c:idx val="2"/>
              <c:layout>
                <c:manualLayout>
                  <c:x val="-5.0039206953195678E-2"/>
                  <c:y val="-0.150866071860961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4.8441914192073783E-2"/>
                  <c:y val="-0.17770318967408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100</c:v>
                </c:pt>
                <c:pt idx="1">
                  <c:v>102.5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873472"/>
        <c:axId val="220875008"/>
      </c:lineChart>
      <c:catAx>
        <c:axId val="21996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827008"/>
        <c:crosses val="autoZero"/>
        <c:auto val="1"/>
        <c:lblAlgn val="ctr"/>
        <c:lblOffset val="100"/>
        <c:noMultiLvlLbl val="0"/>
      </c:catAx>
      <c:valAx>
        <c:axId val="220827008"/>
        <c:scaling>
          <c:orientation val="minMax"/>
          <c:max val="60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19966464"/>
        <c:crosses val="autoZero"/>
        <c:crossBetween val="between"/>
        <c:majorUnit val="110"/>
      </c:valAx>
      <c:catAx>
        <c:axId val="220873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0875008"/>
        <c:crosses val="autoZero"/>
        <c:auto val="1"/>
        <c:lblAlgn val="ctr"/>
        <c:lblOffset val="100"/>
        <c:noMultiLvlLbl val="0"/>
      </c:catAx>
      <c:valAx>
        <c:axId val="220875008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873472"/>
        <c:crosses val="max"/>
        <c:crossBetween val="between"/>
        <c:majorUnit val="50"/>
        <c:minorUnit val="10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0.15907026791318521"/>
          <c:w val="0.8840125979550022"/>
          <c:h val="0.59300613647584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72.5</c:v>
                </c:pt>
                <c:pt idx="1">
                  <c:v>75.099999999999994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5222272"/>
        <c:axId val="29774912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28902620446389E-2"/>
                  <c:y val="-0.128092468687899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5.0135370731800466E-2"/>
                  <c:y val="-0.108694091116601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ru-RU" dirty="0" smtClean="0"/>
                      <a:t>3,6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A29-4B9B-85D7-2FFC1DF9D374}"/>
                </c:ext>
              </c:extLst>
            </c:dLbl>
            <c:dLbl>
              <c:idx val="2"/>
              <c:layout>
                <c:manualLayout>
                  <c:x val="-4.2585494175122134E-2"/>
                  <c:y val="-0.1481523466248695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105,</a:t>
                    </a:r>
                    <a:r>
                      <a:rPr lang="ru-RU" dirty="0"/>
                      <a:t>2%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103.6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866368"/>
        <c:axId val="297897984"/>
      </c:lineChart>
      <c:catAx>
        <c:axId val="29522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7749120"/>
        <c:crosses val="autoZero"/>
        <c:auto val="1"/>
        <c:lblAlgn val="ctr"/>
        <c:lblOffset val="100"/>
        <c:noMultiLvlLbl val="0"/>
      </c:catAx>
      <c:valAx>
        <c:axId val="29774912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ru-RU"/>
          </a:p>
        </c:txPr>
        <c:crossAx val="295222272"/>
        <c:crosses val="autoZero"/>
        <c:crossBetween val="between"/>
        <c:majorUnit val="20"/>
      </c:valAx>
      <c:catAx>
        <c:axId val="297866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7897984"/>
        <c:crosses val="autoZero"/>
        <c:auto val="1"/>
        <c:lblAlgn val="ctr"/>
        <c:lblOffset val="100"/>
        <c:noMultiLvlLbl val="0"/>
      </c:catAx>
      <c:valAx>
        <c:axId val="297897984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786636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99014501732851"/>
          <c:y val="0.20789896558597157"/>
          <c:w val="0.80591985412020639"/>
          <c:h val="0.44108729109106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99.4</c:v>
                </c:pt>
                <c:pt idx="1">
                  <c:v>107.8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76987136"/>
        <c:axId val="17699302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0765226467466589E-2"/>
                  <c:y val="-0.102259015286865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1"/>
              <c:layout>
                <c:manualLayout>
                  <c:x val="-9.8816266793865584E-2"/>
                  <c:y val="-9.62054342921452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726-4F5C-B240-0283F2C98E80}"/>
                </c:ext>
              </c:extLst>
            </c:dLbl>
            <c:dLbl>
              <c:idx val="2"/>
              <c:layout>
                <c:manualLayout>
                  <c:x val="-5.5813014222172226E-2"/>
                  <c:y val="-0.1132106294175748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96,7%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6.4645927702829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6.942258955543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94560"/>
        <c:axId val="177008640"/>
      </c:lineChart>
      <c:catAx>
        <c:axId val="176987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6993024"/>
        <c:crosses val="autoZero"/>
        <c:auto val="1"/>
        <c:lblAlgn val="ctr"/>
        <c:lblOffset val="100"/>
        <c:noMultiLvlLbl val="0"/>
      </c:catAx>
      <c:valAx>
        <c:axId val="176993024"/>
        <c:scaling>
          <c:orientation val="minMax"/>
          <c:max val="105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ru-RU"/>
          </a:p>
        </c:txPr>
        <c:crossAx val="176987136"/>
        <c:crosses val="autoZero"/>
        <c:crossBetween val="between"/>
        <c:majorUnit val="50"/>
      </c:valAx>
      <c:catAx>
        <c:axId val="176994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008640"/>
        <c:crosses val="autoZero"/>
        <c:auto val="1"/>
        <c:lblAlgn val="ctr"/>
        <c:lblOffset val="100"/>
        <c:noMultiLvlLbl val="0"/>
      </c:catAx>
      <c:valAx>
        <c:axId val="177008640"/>
        <c:scaling>
          <c:orientation val="minMax"/>
          <c:max val="101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699456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13328303100826E-2"/>
          <c:y val="0.14425677441720341"/>
          <c:w val="0.87666398374741139"/>
          <c:h val="0.54718396370469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5.1440299453135805E-3"/>
                  <c:y val="0.321421644018785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834756283499117E-3"/>
                  <c:y val="0.3434035926628020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160.44999999999999</c:v>
                </c:pt>
                <c:pt idx="1">
                  <c:v>161.4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axId val="177718400"/>
        <c:axId val="17771993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marker>
              <c:spPr>
                <a:solidFill>
                  <a:schemeClr val="accent2">
                    <a:lumMod val="75000"/>
                  </a:schemeClr>
                </a:solidFill>
                <a:ln w="38100">
                  <a:solidFill>
                    <a:srgbClr val="C00000"/>
                  </a:solidFill>
                </a:ln>
              </c:spPr>
            </c:marker>
            <c:bubble3D val="0"/>
            <c:spPr>
              <a:ln w="38100"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4.8500853770099474E-2"/>
                  <c:y val="-0.126663511829264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AA-483A-A591-AB3237CDFC79}"/>
                </c:ext>
              </c:extLst>
            </c:dLbl>
            <c:dLbl>
              <c:idx val="1"/>
              <c:layout>
                <c:manualLayout>
                  <c:x val="-4.2621962404026811E-2"/>
                  <c:y val="-0.100457268002520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r>
                      <a:rPr lang="ru-RU" dirty="0" smtClean="0"/>
                      <a:t>0,6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2AA-483A-A591-AB3237CDFC79}"/>
                </c:ext>
              </c:extLst>
            </c:dLbl>
            <c:dLbl>
              <c:idx val="2"/>
              <c:layout>
                <c:manualLayout>
                  <c:x val="-3.8212793879472309E-2"/>
                  <c:y val="-7.86187314802332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99,5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AA-483A-A591-AB3237CDFC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100.6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539072"/>
        <c:axId val="295540608"/>
      </c:lineChart>
      <c:catAx>
        <c:axId val="17771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7719936"/>
        <c:crosses val="autoZero"/>
        <c:auto val="1"/>
        <c:lblAlgn val="ctr"/>
        <c:lblOffset val="100"/>
        <c:noMultiLvlLbl val="0"/>
      </c:catAx>
      <c:valAx>
        <c:axId val="177719936"/>
        <c:scaling>
          <c:orientation val="minMax"/>
          <c:max val="18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77718400"/>
        <c:crosses val="autoZero"/>
        <c:crossBetween val="between"/>
        <c:majorUnit val="50"/>
      </c:valAx>
      <c:catAx>
        <c:axId val="295539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5540608"/>
        <c:crosses val="autoZero"/>
        <c:auto val="1"/>
        <c:lblAlgn val="ctr"/>
        <c:lblOffset val="100"/>
        <c:noMultiLvlLbl val="0"/>
      </c:catAx>
      <c:valAx>
        <c:axId val="295540608"/>
        <c:scaling>
          <c:orientation val="minMax"/>
          <c:max val="105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5539072"/>
        <c:crosses val="max"/>
        <c:crossBetween val="between"/>
        <c:majorUnit val="20"/>
        <c:minorUnit val="10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74397080929E-2"/>
          <c:y val="0.22039880349704341"/>
          <c:w val="0.90311899489473835"/>
          <c:h val="0.53162481263432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327.7</c:v>
                </c:pt>
                <c:pt idx="1">
                  <c:v>370.5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70-479D-AA0D-C8C779AF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177600384"/>
        <c:axId val="17760192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 cap="rnd">
              <a:solidFill>
                <a:srgbClr val="990033">
                  <a:alpha val="73000"/>
                </a:srgbClr>
              </a:solidFill>
              <a:round/>
            </a:ln>
            <a:effectLst/>
          </c:spPr>
          <c:marker>
            <c:symbol val="plus"/>
            <c:size val="5"/>
            <c:spPr>
              <a:solidFill>
                <a:schemeClr val="tx1"/>
              </a:solidFill>
              <a:ln w="9525">
                <a:solidFill>
                  <a:srgbClr val="990033"/>
                </a:solidFill>
              </a:ln>
              <a:effectLst/>
            </c:spPr>
          </c:marker>
          <c:dPt>
            <c:idx val="1"/>
            <c:marker>
              <c:spPr>
                <a:solidFill>
                  <a:schemeClr val="tx1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4.8500853770099474E-2"/>
                  <c:y val="-0.169548814824061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70-479D-AA0D-C8C779AF38A8}"/>
                </c:ext>
              </c:extLst>
            </c:dLbl>
            <c:dLbl>
              <c:idx val="1"/>
              <c:layout>
                <c:manualLayout>
                  <c:x val="-4.4091685245544972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113,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E70-479D-AA0D-C8C779AF38A8}"/>
                </c:ext>
              </c:extLst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ru-RU" dirty="0"/>
                      <a:t>3,9%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70-479D-AA0D-C8C779AF38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113.1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E70-479D-AA0D-C8C779AF3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427584"/>
        <c:axId val="177429120"/>
      </c:lineChart>
      <c:catAx>
        <c:axId val="17760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7601920"/>
        <c:crosses val="autoZero"/>
        <c:auto val="1"/>
        <c:lblAlgn val="ctr"/>
        <c:lblOffset val="100"/>
        <c:noMultiLvlLbl val="0"/>
      </c:catAx>
      <c:valAx>
        <c:axId val="177601920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600384"/>
        <c:crosses val="autoZero"/>
        <c:crossBetween val="between"/>
        <c:majorUnit val="110"/>
      </c:valAx>
      <c:catAx>
        <c:axId val="177427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7429120"/>
        <c:crosses val="autoZero"/>
        <c:auto val="1"/>
        <c:lblAlgn val="ctr"/>
        <c:lblOffset val="100"/>
        <c:noMultiLvlLbl val="0"/>
      </c:catAx>
      <c:valAx>
        <c:axId val="177429120"/>
        <c:scaling>
          <c:orientation val="minMax"/>
          <c:max val="120"/>
          <c:min val="0"/>
        </c:scaling>
        <c:delete val="0"/>
        <c:axPos val="r"/>
        <c:numFmt formatCode="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42758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6.5757041687746362E-2"/>
          <c:y val="0.14094106765165712"/>
          <c:w val="0.93424295831225379"/>
          <c:h val="0.634946913610271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ТУ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Первоначальный бюджет 2023 года</c:v>
                </c:pt>
                <c:pt idx="1">
                  <c:v>Уточненный бюджет 2023 года</c:v>
                </c:pt>
                <c:pt idx="2">
                  <c:v>Утвержденный бюджет 2024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35.200000000000003</c:v>
                </c:pt>
                <c:pt idx="1">
                  <c:v>36.4</c:v>
                </c:pt>
                <c:pt idx="2">
                  <c:v>39.5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2F-42AD-8766-1AF642664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Содержание МКУ ТУ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Первоначальный бюджет 2023 года</c:v>
                </c:pt>
                <c:pt idx="1">
                  <c:v>Уточненный бюджет 2023 года</c:v>
                </c:pt>
                <c:pt idx="2">
                  <c:v>Утвержденный бюджет 2024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71.900000000000006</c:v>
                </c:pt>
                <c:pt idx="1">
                  <c:v>81.3</c:v>
                </c:pt>
                <c:pt idx="2">
                  <c:v>81.2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F2F-42AD-8766-1AF642664F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77761664"/>
        <c:axId val="177775744"/>
        <c:axId val="0"/>
      </c:bar3DChart>
      <c:catAx>
        <c:axId val="177761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b="1"/>
            </a:pPr>
            <a:endParaRPr lang="ru-RU"/>
          </a:p>
        </c:txPr>
        <c:crossAx val="177775744"/>
        <c:crosses val="autoZero"/>
        <c:auto val="1"/>
        <c:lblAlgn val="ctr"/>
        <c:lblOffset val="100"/>
        <c:noMultiLvlLbl val="0"/>
      </c:catAx>
      <c:valAx>
        <c:axId val="177775744"/>
        <c:scaling>
          <c:orientation val="minMax"/>
          <c:max val="130"/>
        </c:scaling>
        <c:delete val="0"/>
        <c:axPos val="l"/>
        <c:numFmt formatCode="General" sourceLinked="1"/>
        <c:majorTickMark val="none"/>
        <c:minorTickMark val="none"/>
        <c:tickLblPos val="nextTo"/>
        <c:crossAx val="177761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8252276377004945"/>
          <c:y val="0.92581489194981481"/>
          <c:w val="0.57082006957904585"/>
          <c:h val="5.9118408244687948E-2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068847959128857E-2"/>
          <c:y val="0.2621813004199201"/>
          <c:w val="0.89430065784562929"/>
          <c:h val="0.53334538906380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1"/>
              <c:layout>
                <c:manualLayout>
                  <c:x val="-8.125145424093462E-3"/>
                  <c:y val="0.129713979454070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22A-4080-86AD-56439116CF9E}"/>
                </c:ext>
              </c:extLst>
            </c:dLbl>
            <c:dLbl>
              <c:idx val="2"/>
              <c:layout>
                <c:manualLayout>
                  <c:x val="1.4697228415182736E-3"/>
                  <c:y val="0.115044044480547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2A-4080-86AD-56439116CF9E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366.3</c:v>
                </c:pt>
                <c:pt idx="1">
                  <c:v>113.4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6103296"/>
        <c:axId val="29612147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462406161931412E-2"/>
                  <c:y val="-6.524561330038945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22A-4080-86AD-56439116CF9E}"/>
                </c:ext>
              </c:extLst>
            </c:dLbl>
            <c:dLbl>
              <c:idx val="1"/>
              <c:layout>
                <c:manualLayout>
                  <c:x val="-5.1845380260915008E-2"/>
                  <c:y val="-7.826542150006281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31,0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22A-4080-86AD-56439116CF9E}"/>
                </c:ext>
              </c:extLst>
            </c:dLbl>
            <c:dLbl>
              <c:idx val="2"/>
              <c:layout>
                <c:manualLayout>
                  <c:x val="-3.9682516720990477E-2"/>
                  <c:y val="-0.12661541942603899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16,8%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2A-4080-86AD-56439116CF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30.958230958230956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296123008"/>
        <c:axId val="296128896"/>
      </c:lineChart>
      <c:catAx>
        <c:axId val="2961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6121472"/>
        <c:crosses val="autoZero"/>
        <c:auto val="1"/>
        <c:lblAlgn val="ctr"/>
        <c:lblOffset val="100"/>
        <c:noMultiLvlLbl val="0"/>
      </c:catAx>
      <c:valAx>
        <c:axId val="296121472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6103296"/>
        <c:crosses val="autoZero"/>
        <c:crossBetween val="between"/>
        <c:majorUnit val="50"/>
        <c:minorUnit val="22"/>
      </c:valAx>
      <c:catAx>
        <c:axId val="29612300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96128896"/>
        <c:crosses val="max"/>
        <c:auto val="1"/>
        <c:lblAlgn val="ctr"/>
        <c:lblOffset val="100"/>
        <c:noMultiLvlLbl val="0"/>
      </c:catAx>
      <c:valAx>
        <c:axId val="296128896"/>
        <c:scaling>
          <c:orientation val="minMax"/>
          <c:max val="10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612300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41905096408611"/>
          <c:y val="0.16242897284038479"/>
          <c:w val="0.83992091270945723"/>
          <c:h val="0.67295663307133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4091685245544977E-3"/>
                  <c:y val="0.19595297816943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E5-47F6-A3E6-AC042C523F7F}"/>
                </c:ext>
              </c:extLst>
            </c:dLbl>
            <c:dLbl>
              <c:idx val="1"/>
              <c:layout>
                <c:manualLayout>
                  <c:x val="5.8788913660726633E-3"/>
                  <c:y val="0.397788142829953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6E5-47F6-A3E6-AC042C523F7F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253</c:v>
                </c:pt>
                <c:pt idx="1">
                  <c:v>373.1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5928576"/>
        <c:axId val="2959301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9682516720990477E-2"/>
                  <c:y val="-0.2166040073291849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100,0 %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7A0-4CC4-9E31-7ED67E4E7618}"/>
                </c:ext>
              </c:extLst>
            </c:dLbl>
            <c:dLbl>
              <c:idx val="1"/>
              <c:layout>
                <c:manualLayout>
                  <c:x val="-4.2621962404026811E-2"/>
                  <c:y val="-0.1378389137549359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</a:t>
                    </a:r>
                    <a:r>
                      <a:rPr lang="ru-RU" b="1" dirty="0" smtClean="0"/>
                      <a:t>47,5</a:t>
                    </a:r>
                    <a:r>
                      <a:rPr lang="en-US" b="1" dirty="0" smtClean="0"/>
                      <a:t> </a:t>
                    </a:r>
                    <a:r>
                      <a:rPr lang="en-US" b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A0-4CC4-9E31-7ED67E4E76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147.47035573122528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944192"/>
        <c:axId val="295945728"/>
      </c:lineChart>
      <c:catAx>
        <c:axId val="29592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5930112"/>
        <c:crosses val="autoZero"/>
        <c:auto val="1"/>
        <c:lblAlgn val="ctr"/>
        <c:lblOffset val="100"/>
        <c:noMultiLvlLbl val="0"/>
      </c:catAx>
      <c:valAx>
        <c:axId val="295930112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5928576"/>
        <c:crosses val="autoZero"/>
        <c:crossBetween val="between"/>
        <c:majorUnit val="50"/>
      </c:valAx>
      <c:catAx>
        <c:axId val="295944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5945728"/>
        <c:crosses val="autoZero"/>
        <c:auto val="1"/>
        <c:lblAlgn val="ctr"/>
        <c:lblOffset val="100"/>
        <c:noMultiLvlLbl val="0"/>
      </c:catAx>
      <c:valAx>
        <c:axId val="295945728"/>
        <c:scaling>
          <c:orientation val="minMax"/>
          <c:max val="18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594419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024594133722794E-2"/>
          <c:y val="6.8511012868601007E-2"/>
          <c:w val="0.83992091270945723"/>
          <c:h val="0.69335370963488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4.4091685245544977E-3"/>
                  <c:y val="0.19595297816943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E5-47F6-A3E6-AC042C523F7F}"/>
                </c:ext>
              </c:extLst>
            </c:dLbl>
            <c:dLbl>
              <c:idx val="1"/>
              <c:layout>
                <c:manualLayout>
                  <c:x val="5.8788913660726633E-3"/>
                  <c:y val="0.299332163485634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6E5-47F6-A3E6-AC042C523F7F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876.3</c:v>
                </c:pt>
                <c:pt idx="1">
                  <c:v>1009.6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6418304"/>
        <c:axId val="29628979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5849467977690304E-2"/>
                  <c:y val="-0.11385897404589387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6E5-47F6-A3E6-AC042C523F7F}"/>
                </c:ext>
              </c:extLst>
            </c:dLbl>
            <c:dLbl>
              <c:idx val="1"/>
              <c:layout>
                <c:manualLayout>
                  <c:x val="-6.6137527868317461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107,3%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6E5-47F6-A3E6-AC042C523F7F}"/>
                </c:ext>
              </c:extLst>
            </c:dLbl>
            <c:dLbl>
              <c:idx val="2"/>
              <c:layout>
                <c:manualLayout>
                  <c:x val="-5.5849467977690304E-2"/>
                  <c:y val="-0.12661527554409741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103,8%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E5-47F6-A3E6-AC042C523F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115.21168549583477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291328"/>
        <c:axId val="296313600"/>
      </c:lineChart>
      <c:catAx>
        <c:axId val="29641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6289792"/>
        <c:crosses val="autoZero"/>
        <c:auto val="1"/>
        <c:lblAlgn val="ctr"/>
        <c:lblOffset val="100"/>
        <c:noMultiLvlLbl val="0"/>
      </c:catAx>
      <c:valAx>
        <c:axId val="296289792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6418304"/>
        <c:crosses val="autoZero"/>
        <c:crossBetween val="between"/>
        <c:majorUnit val="50"/>
      </c:valAx>
      <c:catAx>
        <c:axId val="296291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6313600"/>
        <c:crosses val="autoZero"/>
        <c:auto val="1"/>
        <c:lblAlgn val="ctr"/>
        <c:lblOffset val="100"/>
        <c:noMultiLvlLbl val="0"/>
      </c:catAx>
      <c:valAx>
        <c:axId val="296313600"/>
        <c:scaling>
          <c:orientation val="minMax"/>
          <c:max val="11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629132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45286508093983E-2"/>
          <c:y val="6.2287084073707271E-4"/>
          <c:w val="0.90320658435985568"/>
          <c:h val="0.313937218588767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20B6AF"/>
            </a:solidFill>
            <a:ln>
              <a:noFill/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20040865960510268"/>
                  <c:y val="1.03602934818254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566-4663-BCDE-5C2BE5484C7B}"/>
                </c:ext>
              </c:extLst>
            </c:dLbl>
            <c:dLbl>
              <c:idx val="1"/>
              <c:layout>
                <c:manualLayout>
                  <c:x val="-0.16397072149508388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566-4663-BCDE-5C2BE5484C7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</c:v>
                </c:pt>
                <c:pt idx="1">
                  <c:v>2023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118768</c:v>
                </c:pt>
                <c:pt idx="1">
                  <c:v>128215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1A-448D-8758-3F3041A42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60"/>
        <c:axId val="250549376"/>
        <c:axId val="250550912"/>
      </c:barChart>
      <c:catAx>
        <c:axId val="250549376"/>
        <c:scaling>
          <c:orientation val="maxMin"/>
        </c:scaling>
        <c:delete val="0"/>
        <c:axPos val="l"/>
        <c:numFmt formatCode="dd/mm/yyyy" sourceLinked="0"/>
        <c:majorTickMark val="out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50550912"/>
        <c:crosses val="autoZero"/>
        <c:auto val="1"/>
        <c:lblAlgn val="ctr"/>
        <c:lblOffset val="100"/>
        <c:noMultiLvlLbl val="0"/>
      </c:catAx>
      <c:valAx>
        <c:axId val="250550912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250549376"/>
        <c:crosses val="autoZero"/>
        <c:crossBetween val="between"/>
        <c:majorUnit val="15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2.5244848874363193E-2"/>
          <c:y val="0.14695348414680462"/>
          <c:w val="0.81626426751306524"/>
          <c:h val="0.535713139298668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МКУ Управление благоустройством ПМО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429.67899999999997</c:v>
                </c:pt>
                <c:pt idx="1">
                  <c:v>453.79899999999998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Территориальные управления ПМО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1"/>
              <c:layout>
                <c:manualLayout>
                  <c:x val="-1.5068353749676741E-3"/>
                  <c:y val="-2.3096520801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1414.1</c:v>
                </c:pt>
                <c:pt idx="1">
                  <c:v>1471.616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7155968"/>
        <c:axId val="297165952"/>
        <c:axId val="0"/>
      </c:bar3DChart>
      <c:catAx>
        <c:axId val="29715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7165952"/>
        <c:crosses val="autoZero"/>
        <c:auto val="1"/>
        <c:lblAlgn val="ctr"/>
        <c:lblOffset val="100"/>
        <c:noMultiLvlLbl val="0"/>
      </c:catAx>
      <c:valAx>
        <c:axId val="297165952"/>
        <c:scaling>
          <c:orientation val="minMax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км</a:t>
                </a:r>
              </a:p>
            </c:rich>
          </c:tx>
          <c:layout>
            <c:manualLayout>
              <c:xMode val="edge"/>
              <c:yMode val="edge"/>
              <c:x val="2.9069280896723313E-2"/>
              <c:y val="3.9656780863215044E-2"/>
            </c:manualLayout>
          </c:layout>
          <c:overlay val="0"/>
        </c:title>
        <c:numFmt formatCode="#,##0.0" sourceLinked="1"/>
        <c:majorTickMark val="out"/>
        <c:minorTickMark val="none"/>
        <c:tickLblPos val="nextTo"/>
        <c:crossAx val="297155968"/>
        <c:crosses val="autoZero"/>
        <c:crossBetween val="between"/>
      </c:valAx>
      <c:spPr>
        <a:noFill/>
      </c:spPr>
    </c:plotArea>
    <c:legend>
      <c:legendPos val="b"/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6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1.2002451426996926E-2"/>
          <c:y val="0.15453125097891918"/>
          <c:w val="0.95640297142982256"/>
          <c:h val="0.558446510065452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МКУ Управление благоустройством ПМО</c:v>
                </c:pt>
              </c:strCache>
            </c:strRef>
          </c:tx>
          <c:spPr>
            <a:solidFill>
              <a:srgbClr val="3D7293"/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199.1</c:v>
                </c:pt>
                <c:pt idx="1">
                  <c:v>297.3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28-4F36-AEAD-D41F3A794A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Территориальные управления ПМО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c:spPr>
          <c:invertIfNegative val="0"/>
          <c:dLbls>
            <c:dLbl>
              <c:idx val="1"/>
              <c:layout>
                <c:manualLayout>
                  <c:x val="-1.5068353749676741E-3"/>
                  <c:y val="-2.3096520801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E28-4F36-AEAD-D41F3A794A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143</c:v>
                </c:pt>
                <c:pt idx="1">
                  <c:v>153.9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E28-4F36-AEAD-D41F3A79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7215104"/>
        <c:axId val="297216640"/>
        <c:axId val="0"/>
      </c:bar3DChart>
      <c:catAx>
        <c:axId val="29721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7216640"/>
        <c:crosses val="autoZero"/>
        <c:auto val="1"/>
        <c:lblAlgn val="ctr"/>
        <c:lblOffset val="100"/>
        <c:noMultiLvlLbl val="0"/>
      </c:catAx>
      <c:valAx>
        <c:axId val="297216640"/>
        <c:scaling>
          <c:orientation val="minMax"/>
          <c:max val="450"/>
          <c:min val="0"/>
        </c:scaling>
        <c:delete val="1"/>
        <c:axPos val="l"/>
        <c:title>
          <c:tx>
            <c:rich>
              <a:bodyPr rot="0" vert="horz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</a:t>
                </a:r>
                <a:r>
                  <a:rPr lang="ru-RU" sz="1200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руб.</a:t>
                </a:r>
                <a:endPara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4.9536864337081113E-2"/>
              <c:y val="3.2079014031100472E-2"/>
            </c:manualLayout>
          </c:layout>
          <c:overlay val="0"/>
        </c:title>
        <c:numFmt formatCode="#,##0.0" sourceLinked="1"/>
        <c:majorTickMark val="out"/>
        <c:minorTickMark val="none"/>
        <c:tickLblPos val="nextTo"/>
        <c:crossAx val="2972151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26820160478033E-2"/>
          <c:y val="0.20813168031702473"/>
          <c:w val="0.91845212790865305"/>
          <c:h val="0.619933419891576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дорог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территориальных управлений 2023 год</c:v>
                </c:pt>
                <c:pt idx="1">
                  <c:v>Расходы территориальных управлений 2024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142.9</c:v>
                </c:pt>
                <c:pt idx="1">
                  <c:v>153.9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E8-4639-8FD6-F48781C28C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Расходы территориальных управлений 2023 год</c:v>
                </c:pt>
                <c:pt idx="1">
                  <c:v>Расходы территориальных управлений 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101.6</c:v>
                </c:pt>
                <c:pt idx="1">
                  <c:v>107.6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E8-4639-8FD6-F48781C28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7347712"/>
        <c:axId val="297353600"/>
      </c:barChart>
      <c:catAx>
        <c:axId val="297347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7353600"/>
        <c:crosses val="autoZero"/>
        <c:auto val="1"/>
        <c:lblAlgn val="ctr"/>
        <c:lblOffset val="100"/>
        <c:noMultiLvlLbl val="0"/>
      </c:catAx>
      <c:valAx>
        <c:axId val="297353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734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313976133046741"/>
          <c:y val="3.0509088615539873E-2"/>
          <c:w val="0.60296445482182426"/>
          <c:h val="0.128190553254856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331030632864284"/>
          <c:y val="0.17785646893895479"/>
          <c:w val="0.62972141853212549"/>
          <c:h val="0.62109321186534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35.700000000000003</c:v>
                </c:pt>
                <c:pt idx="1">
                  <c:v>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7558784"/>
        <c:axId val="29756032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bubble3D val="0"/>
            <c:spPr>
              <a:ln w="47625"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0.10113836835978157"/>
                  <c:y val="-9.3456964693270209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0E1-454B-BE8D-73F23DCD361B}"/>
                </c:ext>
              </c:extLst>
            </c:dLbl>
            <c:dLbl>
              <c:idx val="1"/>
              <c:layout>
                <c:manualLayout>
                  <c:x val="-9.5779652999973319E-2"/>
                  <c:y val="-0.1467020453503629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88,5%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0E1-454B-BE8D-73F23DCD361B}"/>
                </c:ext>
              </c:extLst>
            </c:dLbl>
            <c:dLbl>
              <c:idx val="2"/>
              <c:layout>
                <c:manualLayout>
                  <c:x val="-6.3198082185281126E-2"/>
                  <c:y val="-0.1471208754582824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E1-454B-BE8D-73F23DCD36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88.515406162464984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574400"/>
        <c:axId val="297575936"/>
      </c:lineChart>
      <c:catAx>
        <c:axId val="29755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7560320"/>
        <c:crosses val="autoZero"/>
        <c:auto val="1"/>
        <c:lblAlgn val="ctr"/>
        <c:lblOffset val="100"/>
        <c:noMultiLvlLbl val="0"/>
      </c:catAx>
      <c:valAx>
        <c:axId val="297560320"/>
        <c:scaling>
          <c:orientation val="minMax"/>
          <c:max val="5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7558784"/>
        <c:crosses val="autoZero"/>
        <c:crossBetween val="between"/>
      </c:valAx>
      <c:catAx>
        <c:axId val="297574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7575936"/>
        <c:crosses val="autoZero"/>
        <c:auto val="1"/>
        <c:lblAlgn val="ctr"/>
        <c:lblOffset val="100"/>
        <c:noMultiLvlLbl val="0"/>
      </c:catAx>
      <c:valAx>
        <c:axId val="297575936"/>
        <c:scaling>
          <c:orientation val="minMax"/>
          <c:max val="100"/>
          <c:min val="6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757440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07613163903008"/>
          <c:y val="0.16374703638800123"/>
          <c:w val="0.73814455924675582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394456830363317E-3"/>
                  <c:y val="0.321174313965114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2B-4832-9188-699E8BA499F0}"/>
                </c:ext>
              </c:extLst>
            </c:dLbl>
            <c:dLbl>
              <c:idx val="1"/>
              <c:layout>
                <c:manualLayout>
                  <c:x val="4.4091685245544977E-3"/>
                  <c:y val="0.189009554493945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72B-4832-9188-699E8BA499F0}"/>
                </c:ext>
              </c:extLst>
            </c:dLbl>
            <c:dLbl>
              <c:idx val="2"/>
              <c:layout>
                <c:manualLayout>
                  <c:x val="2.9394456830363317E-3"/>
                  <c:y val="0.321423730696589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2B-4832-9188-699E8BA499F0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</c:v>
                </c:pt>
                <c:pt idx="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622976"/>
        <c:axId val="2986245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9.5898968015138211E-2"/>
                  <c:y val="-0.1953118235233481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72B-4832-9188-699E8BA499F0}"/>
                </c:ext>
              </c:extLst>
            </c:dLbl>
            <c:dLbl>
              <c:idx val="1"/>
              <c:layout>
                <c:manualLayout>
                  <c:x val="-9.656019637040221E-2"/>
                  <c:y val="-0.1689439233068755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48,3%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72B-4832-9188-699E8BA499F0}"/>
                </c:ext>
              </c:extLst>
            </c:dLbl>
            <c:dLbl>
              <c:idx val="2"/>
              <c:layout>
                <c:manualLayout>
                  <c:x val="-5.5849467977690304E-2"/>
                  <c:y val="-0.1612304188423508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2B-4832-9188-699E8BA49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48.333333333333336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626048"/>
        <c:axId val="299504384"/>
      </c:lineChart>
      <c:catAx>
        <c:axId val="298622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624512"/>
        <c:crosses val="autoZero"/>
        <c:auto val="1"/>
        <c:lblAlgn val="ctr"/>
        <c:lblOffset val="100"/>
        <c:noMultiLvlLbl val="0"/>
      </c:catAx>
      <c:valAx>
        <c:axId val="298624512"/>
        <c:scaling>
          <c:orientation val="minMax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622976"/>
        <c:crosses val="autoZero"/>
        <c:crossBetween val="between"/>
      </c:valAx>
      <c:catAx>
        <c:axId val="298626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9504384"/>
        <c:crosses val="autoZero"/>
        <c:auto val="1"/>
        <c:lblAlgn val="ctr"/>
        <c:lblOffset val="100"/>
        <c:noMultiLvlLbl val="0"/>
      </c:catAx>
      <c:valAx>
        <c:axId val="299504384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862604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6841706778861"/>
          <c:y val="0.17816730258895258"/>
          <c:w val="0.67101260030045207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6.085712711232932E-3"/>
                  <c:y val="0.283367799682973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36F-46F6-B808-152A8DF0F880}"/>
                </c:ext>
              </c:extLst>
            </c:dLbl>
            <c:dLbl>
              <c:idx val="1"/>
              <c:layout>
                <c:manualLayout>
                  <c:x val="0"/>
                  <c:y val="0.312027669800847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36F-46F6-B808-152A8DF0F880}"/>
                </c:ext>
              </c:extLst>
            </c:dLbl>
            <c:dLbl>
              <c:idx val="2"/>
              <c:layout>
                <c:manualLayout>
                  <c:x val="7.3486142075909373E-3"/>
                  <c:y val="0.444706699255638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6F-46F6-B808-152A8DF0F880}"/>
                </c:ext>
              </c:extLst>
            </c:dLbl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</c:v>
                </c:pt>
                <c:pt idx="1">
                  <c:v>43.1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690816"/>
        <c:axId val="29870489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0.14409242616281437"/>
                  <c:y val="-0.16301119339334197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36F-46F6-B808-152A8DF0F880}"/>
                </c:ext>
              </c:extLst>
            </c:dLbl>
            <c:dLbl>
              <c:idx val="1"/>
              <c:layout>
                <c:manualLayout>
                  <c:x val="-0.11838316509771882"/>
                  <c:y val="-0.10356339928694611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119,7%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36F-46F6-B808-152A8DF0F880}"/>
                </c:ext>
              </c:extLst>
            </c:dLbl>
            <c:dLbl>
              <c:idx val="2"/>
              <c:layout>
                <c:manualLayout>
                  <c:x val="-5.5849467977690304E-2"/>
                  <c:y val="-0.140066103766248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321,0%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6F-46F6-B808-152A8DF0F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119.72222222222223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706432"/>
        <c:axId val="298707968"/>
      </c:lineChart>
      <c:catAx>
        <c:axId val="29869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704896"/>
        <c:crosses val="autoZero"/>
        <c:auto val="1"/>
        <c:lblAlgn val="ctr"/>
        <c:lblOffset val="100"/>
        <c:noMultiLvlLbl val="0"/>
      </c:catAx>
      <c:valAx>
        <c:axId val="298704896"/>
        <c:scaling>
          <c:orientation val="minMax"/>
          <c:max val="6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690816"/>
        <c:crosses val="autoZero"/>
        <c:crossBetween val="between"/>
      </c:valAx>
      <c:catAx>
        <c:axId val="298706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8707968"/>
        <c:crosses val="autoZero"/>
        <c:auto val="1"/>
        <c:lblAlgn val="ctr"/>
        <c:lblOffset val="100"/>
        <c:noMultiLvlLbl val="0"/>
      </c:catAx>
      <c:valAx>
        <c:axId val="298707968"/>
        <c:scaling>
          <c:orientation val="minMax"/>
          <c:max val="120"/>
          <c:min val="5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8706432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0519975130463"/>
          <c:y val="0.15669203421842018"/>
          <c:w val="0.75377279985070655"/>
          <c:h val="0.6069836684812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42.9</c:v>
                </c:pt>
                <c:pt idx="1">
                  <c:v>50.2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8962944"/>
        <c:axId val="29896448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8.9102583023019558E-2"/>
                  <c:y val="-0.113853379605030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7F-4CAC-87C7-1EBFD3ACF06E}"/>
                </c:ext>
              </c:extLst>
            </c:dLbl>
            <c:dLbl>
              <c:idx val="1"/>
              <c:layout>
                <c:manualLayout>
                  <c:x val="-0.11190029144581307"/>
                  <c:y val="-0.107533489326378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117,0%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27F-4CAC-87C7-1EBFD3ACF06E}"/>
                </c:ext>
              </c:extLst>
            </c:dLbl>
            <c:dLbl>
              <c:idx val="2"/>
              <c:layout>
                <c:manualLayout>
                  <c:x val="-4.7031130928581306E-2"/>
                  <c:y val="-0.1682851905343850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67,2%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7F-4CAC-87C7-1EBFD3ACF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117.01631701631702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966016"/>
        <c:axId val="298783488"/>
      </c:lineChart>
      <c:catAx>
        <c:axId val="29896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964480"/>
        <c:crosses val="autoZero"/>
        <c:auto val="1"/>
        <c:lblAlgn val="ctr"/>
        <c:lblOffset val="100"/>
        <c:noMultiLvlLbl val="0"/>
      </c:catAx>
      <c:valAx>
        <c:axId val="298964480"/>
        <c:scaling>
          <c:orientation val="minMax"/>
          <c:max val="55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8962944"/>
        <c:crosses val="autoZero"/>
        <c:crossBetween val="between"/>
      </c:valAx>
      <c:catAx>
        <c:axId val="298966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8783488"/>
        <c:crosses val="autoZero"/>
        <c:auto val="1"/>
        <c:lblAlgn val="ctr"/>
        <c:lblOffset val="100"/>
        <c:noMultiLvlLbl val="0"/>
      </c:catAx>
      <c:valAx>
        <c:axId val="29878348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8966016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93461642837676"/>
          <c:y val="0.25944499341653404"/>
          <c:w val="0.79876867314694855"/>
          <c:h val="0.52184000628282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140.80000000000001</c:v>
                </c:pt>
                <c:pt idx="1">
                  <c:v>125.6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9083264"/>
        <c:axId val="2990848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47625">
              <a:solidFill>
                <a:srgbClr val="C00000"/>
              </a:solidFill>
            </a:ln>
          </c:spPr>
          <c:marker>
            <c:symbol val="square"/>
            <c:size val="8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4091685245544972E-2"/>
                  <c:y val="-0.10338889548670838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100,0 %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6B2-4C7F-BE2D-AF7F5CA975DB}"/>
                </c:ext>
              </c:extLst>
            </c:dLbl>
            <c:dLbl>
              <c:idx val="1"/>
              <c:layout>
                <c:manualLayout>
                  <c:x val="-4.8500853770099474E-2"/>
                  <c:y val="-0.13379739415926967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 smtClean="0"/>
                      <a:t>8</a:t>
                    </a:r>
                    <a:r>
                      <a:rPr lang="ru-RU" b="1" dirty="0" smtClean="0"/>
                      <a:t>9</a:t>
                    </a:r>
                    <a:r>
                      <a:rPr lang="en-US" b="1" dirty="0" smtClean="0"/>
                      <a:t>,2 </a:t>
                    </a:r>
                    <a:r>
                      <a:rPr lang="en-US" b="1" dirty="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6B2-4C7F-BE2D-AF7F5CA975D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100</c:v>
                </c:pt>
                <c:pt idx="1">
                  <c:v>89.204545454545453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111168"/>
        <c:axId val="299112704"/>
      </c:lineChart>
      <c:catAx>
        <c:axId val="29908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9084800"/>
        <c:crosses val="autoZero"/>
        <c:auto val="1"/>
        <c:lblAlgn val="ctr"/>
        <c:lblOffset val="100"/>
        <c:noMultiLvlLbl val="0"/>
      </c:catAx>
      <c:valAx>
        <c:axId val="299084800"/>
        <c:scaling>
          <c:orientation val="minMax"/>
          <c:max val="150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9083264"/>
        <c:crosses val="autoZero"/>
        <c:crossBetween val="between"/>
      </c:valAx>
      <c:catAx>
        <c:axId val="29911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9112704"/>
        <c:crosses val="autoZero"/>
        <c:auto val="1"/>
        <c:lblAlgn val="ctr"/>
        <c:lblOffset val="100"/>
        <c:noMultiLvlLbl val="0"/>
      </c:catAx>
      <c:valAx>
        <c:axId val="299112704"/>
        <c:scaling>
          <c:orientation val="minMax"/>
          <c:max val="100"/>
          <c:min val="0"/>
        </c:scaling>
        <c:delete val="0"/>
        <c:axPos val="r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299111168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17607729957062"/>
          <c:y val="0.12072676206708739"/>
          <c:w val="0.79959068240085063"/>
          <c:h val="0.693481863921609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9528902112797728E-2"/>
                  <c:y val="-5.92752777744707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2D-4644-82CF-06E635470B29}"/>
                </c:ext>
              </c:extLst>
            </c:dLbl>
            <c:dLbl>
              <c:idx val="1"/>
              <c:layout>
                <c:manualLayout>
                  <c:x val="-7.6355937018428563E-2"/>
                  <c:y val="2.87976132733219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2D-4644-82CF-06E635470B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утверженный бюджет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6104.8</c:v>
                </c:pt>
                <c:pt idx="1">
                  <c:v>7048.4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992130202420942E-2"/>
                  <c:y val="-7.708634861567714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A4C-4A4A-ABAD-6A1CC6325276}"/>
                </c:ext>
              </c:extLst>
            </c:dLbl>
            <c:dLbl>
              <c:idx val="1"/>
              <c:layout>
                <c:manualLayout>
                  <c:x val="2.356185159975927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A4C-4A4A-ABAD-6A1CC632527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 утверженный бюджет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6489.4</c:v>
                </c:pt>
                <c:pt idx="1">
                  <c:v>7254.4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275-4B1C-8CAE-F1334477C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53"/>
        <c:axId val="250890880"/>
        <c:axId val="250904960"/>
      </c:barChart>
      <c:catAx>
        <c:axId val="25089088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250904960"/>
        <c:crosses val="autoZero"/>
        <c:auto val="1"/>
        <c:lblAlgn val="ctr"/>
        <c:lblOffset val="30"/>
        <c:noMultiLvlLbl val="0"/>
      </c:catAx>
      <c:valAx>
        <c:axId val="2509049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089088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595166971665852E-2"/>
          <c:y val="0.22388382135536561"/>
          <c:w val="0.19984763645176143"/>
          <c:h val="0.563151444274141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78468111298176"/>
          <c:y val="1.5301981174334435E-2"/>
          <c:w val="0.81642188973593444"/>
          <c:h val="0.607375263032037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999FF"/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8409333046648324"/>
                  <c:y val="6.8499477337098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864-42C0-8347-9B59641FAEE7}"/>
                </c:ext>
              </c:extLst>
            </c:dLbl>
            <c:dLbl>
              <c:idx val="1"/>
              <c:layout>
                <c:manualLayout>
                  <c:x val="0.1644780359821901"/>
                  <c:y val="1.6348115136433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64-42C0-8347-9B59641FA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2080.2800000000002</c:v>
                </c:pt>
                <c:pt idx="1">
                  <c:v>2306.4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5-4B1C-8CAE-F1334477C9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7030A0"/>
            </a:solidFill>
            <a:ln w="9525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6474378332411271"/>
                  <c:y val="1.15226668642085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4C-4F87-A552-F62C05ADB8EA}"/>
                </c:ext>
              </c:extLst>
            </c:dLbl>
            <c:dLbl>
              <c:idx val="1"/>
              <c:layout>
                <c:manualLayout>
                  <c:x val="0.15765992554242655"/>
                  <c:y val="-1.0758411458404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4C-4F87-A552-F62C05ADB8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592.88900000000001</c:v>
                </c:pt>
                <c:pt idx="1">
                  <c:v>744.10399999999993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275-4B1C-8CAE-F1334477C9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Возврат остатков АУ/БУ за счет собственных средств</c:v>
                </c:pt>
              </c:strCache>
            </c:strRef>
          </c:tx>
          <c:spPr>
            <a:solidFill>
              <a:srgbClr val="008A3E"/>
            </a:solidFill>
          </c:spPr>
          <c:invertIfNegative val="0"/>
          <c:dLbls>
            <c:dLbl>
              <c:idx val="0"/>
              <c:layout>
                <c:manualLayout>
                  <c:x val="-0.15636336943796161"/>
                  <c:y val="-3.2623644236609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90-4128-BC44-3D5D7FAA6C46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90-4128-BC44-3D5D7FAA6C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2023 уточ. план</c:v>
                </c:pt>
                <c:pt idx="1">
                  <c:v>2024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20.9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90-4128-BC44-3D5D7FAA6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100"/>
        <c:axId val="253182720"/>
        <c:axId val="253184256"/>
      </c:barChart>
      <c:catAx>
        <c:axId val="25318272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253184256"/>
        <c:crosses val="autoZero"/>
        <c:auto val="1"/>
        <c:lblAlgn val="ctr"/>
        <c:lblOffset val="30"/>
        <c:noMultiLvlLbl val="0"/>
      </c:catAx>
      <c:valAx>
        <c:axId val="2531842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318272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012237234612134E-3"/>
          <c:y val="0.79621046754307212"/>
          <c:w val="0.936355766114223"/>
          <c:h val="0.186192066994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300"/>
            </a:lnSpc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13505488637463"/>
          <c:y val="3.7278710485159766E-2"/>
          <c:w val="0.82236942311069383"/>
          <c:h val="0.962721289514840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 утверженный бюджет</c:v>
                </c:pt>
              </c:strCache>
            </c:strRef>
          </c:tx>
          <c:explosion val="1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916-480E-818E-B10D92EB33A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916-480E-818E-B10D92EB33A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916-480E-818E-B10D92EB33A9}"/>
              </c:ext>
            </c:extLst>
          </c:dPt>
          <c:dLbls>
            <c:dLbl>
              <c:idx val="0"/>
              <c:layout>
                <c:manualLayout>
                  <c:x val="0.14927396059935993"/>
                  <c:y val="2.1045738507687178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38,5 %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6539775495030468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4,8 %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3704234475739255"/>
                  <c:y val="3.4034145778674162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56,7 %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2713.8</c:v>
                </c:pt>
                <c:pt idx="1">
                  <c:v>336.7</c:v>
                </c:pt>
                <c:pt idx="2">
                  <c:v>3997.9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16-480E-818E-B10D92EB3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763447087439463E-2"/>
          <c:y val="0.18061604266192646"/>
          <c:w val="0.90555570657633788"/>
          <c:h val="0.643279913342961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уточненный бюджет</c:v>
                </c:pt>
              </c:strCache>
            </c:strRef>
          </c:tx>
          <c:explosion val="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892-43A1-BDF3-5FE77F4344A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892-43A1-BDF3-5FE77F4344A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892-43A1-BDF3-5FE77F4344AB}"/>
              </c:ext>
            </c:extLst>
          </c:dPt>
          <c:dLbls>
            <c:dLbl>
              <c:idx val="0"/>
              <c:layout>
                <c:manualLayout>
                  <c:x val="0.13168469964242657"/>
                  <c:y val="4.343045217198088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38,4%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92-43A1-BDF3-5FE77F4344AB}"/>
                </c:ext>
              </c:extLst>
            </c:dLbl>
            <c:dLbl>
              <c:idx val="1"/>
              <c:layout>
                <c:manualLayout>
                  <c:x val="0"/>
                  <c:y val="-7.6422336515986247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92-43A1-BDF3-5FE77F4344AB}"/>
                </c:ext>
              </c:extLst>
            </c:dLbl>
            <c:dLbl>
              <c:idx val="2"/>
              <c:layout>
                <c:manualLayout>
                  <c:x val="4.6691571306891826E-2"/>
                  <c:y val="2.352543617158006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92-43A1-BDF3-5FE77F4344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2341.3000000000002</c:v>
                </c:pt>
                <c:pt idx="1">
                  <c:v>308.3</c:v>
                </c:pt>
                <c:pt idx="2">
                  <c:v>3455.2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92-43A1-BDF3-5FE77F434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804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21451320223678"/>
          <c:y val="4.8942936484903901E-2"/>
          <c:w val="0.59851301244306188"/>
          <c:h val="0.95105706351509611"/>
        </c:manualLayout>
      </c:layout>
      <c:pie3DChart>
        <c:varyColors val="1"/>
        <c:ser>
          <c:idx val="1"/>
          <c:order val="0"/>
          <c:tx>
            <c:strRef>
              <c:f>Лист1!$D$1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0.11796417890521305"/>
                  <c:y val="0.11284162078773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E97-4EAF-A8E8-A35753117B99}"/>
                </c:ext>
              </c:extLst>
            </c:dLbl>
            <c:dLbl>
              <c:idx val="1"/>
              <c:layout>
                <c:manualLayout>
                  <c:x val="-5.9526024886123761E-2"/>
                  <c:y val="-7.81568606717905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E97-4EAF-A8E8-A35753117B99}"/>
                </c:ext>
              </c:extLst>
            </c:dLbl>
            <c:dLbl>
              <c:idx val="2"/>
              <c:layout>
                <c:manualLayout>
                  <c:x val="-1.7636929230085543E-2"/>
                  <c:y val="-3.34915863578843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E97-4EAF-A8E8-A35753117B99}"/>
                </c:ext>
              </c:extLst>
            </c:dLbl>
            <c:dLbl>
              <c:idx val="3"/>
              <c:layout>
                <c:manualLayout>
                  <c:x val="-0.30014224751066854"/>
                  <c:y val="-0.150455494383648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97-4EAF-A8E8-A35753117B99}"/>
                </c:ext>
              </c:extLst>
            </c:dLbl>
            <c:dLbl>
              <c:idx val="4"/>
              <c:layout>
                <c:manualLayout>
                  <c:x val="-0.14265616348603913"/>
                  <c:y val="-0.244490178373429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E97-4EAF-A8E8-A35753117B99}"/>
                </c:ext>
              </c:extLst>
            </c:dLbl>
            <c:dLbl>
              <c:idx val="5"/>
              <c:layout>
                <c:manualLayout>
                  <c:x val="-9.3026469281190974E-2"/>
                  <c:y val="-0.1982166676872858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E97-4EAF-A8E8-A35753117B99}"/>
                </c:ext>
              </c:extLst>
            </c:dLbl>
            <c:dLbl>
              <c:idx val="6"/>
              <c:layout>
                <c:manualLayout>
                  <c:x val="5.4204162500462914E-2"/>
                  <c:y val="-8.99288469957472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E97-4EAF-A8E8-A35753117B99}"/>
                </c:ext>
              </c:extLst>
            </c:dLbl>
            <c:dLbl>
              <c:idx val="7"/>
              <c:layout>
                <c:manualLayout>
                  <c:x val="0.17072339184535051"/>
                  <c:y val="-0.1141450970532759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97-4EAF-A8E8-A35753117B99}"/>
                </c:ext>
              </c:extLst>
            </c:dLbl>
            <c:dLbl>
              <c:idx val="8"/>
              <c:layout>
                <c:manualLayout>
                  <c:x val="0.1766505110543273"/>
                  <c:y val="2.65677946600444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E97-4EAF-A8E8-A35753117B99}"/>
                </c:ext>
              </c:extLst>
            </c:dLbl>
            <c:dLbl>
              <c:idx val="9"/>
              <c:layout>
                <c:manualLayout>
                  <c:x val="0.13670354576075591"/>
                  <c:y val="0.126946823386203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E97-4EAF-A8E8-A35753117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 (УСН, Патент, ЕСХН)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Госпошлина</c:v>
                </c:pt>
                <c:pt idx="6">
                  <c:v>Платежи при пользовании природными ресурсами</c:v>
                </c:pt>
                <c:pt idx="7">
                  <c:v>Доходы от использования имущества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Лист1!$D$2:$D$11</c:f>
              <c:numCache>
                <c:formatCode>0.0%</c:formatCode>
                <c:ptCount val="10"/>
                <c:pt idx="0">
                  <c:v>0.61753094489662852</c:v>
                </c:pt>
                <c:pt idx="1">
                  <c:v>2.0259609644704496E-2</c:v>
                </c:pt>
                <c:pt idx="2">
                  <c:v>0.13204051921928942</c:v>
                </c:pt>
                <c:pt idx="3">
                  <c:v>3.1109623560442331E-2</c:v>
                </c:pt>
                <c:pt idx="4">
                  <c:v>8.0716524455147237E-2</c:v>
                </c:pt>
                <c:pt idx="5">
                  <c:v>7.949508654802177E-3</c:v>
                </c:pt>
                <c:pt idx="6">
                  <c:v>9.7806820711207314E-3</c:v>
                </c:pt>
                <c:pt idx="7">
                  <c:v>3.7638382915866665E-2</c:v>
                </c:pt>
                <c:pt idx="8">
                  <c:v>5.0313997396494947E-2</c:v>
                </c:pt>
                <c:pt idx="9">
                  <c:v>1.2660207185503505E-2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E97-4EAF-A8E8-A35753117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Экономическое </a:t>
          </a:r>
          <a:r>
            <a:rPr lang="ru-RU" sz="2000" b="1" dirty="0" smtClean="0">
              <a:solidFill>
                <a:schemeClr val="tx1"/>
              </a:solidFill>
            </a:rPr>
            <a:t>развитие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220,4 млн руб. – 3,1%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Муниципальное </a:t>
          </a:r>
          <a:r>
            <a:rPr lang="ru-RU" sz="2000" b="1" dirty="0" smtClean="0">
              <a:solidFill>
                <a:schemeClr val="tx1"/>
              </a:solidFill>
            </a:rPr>
            <a:t>управление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537,4 млн руб. – 7,6</a:t>
          </a:r>
          <a:r>
            <a:rPr lang="ru-RU" sz="2400" b="1" dirty="0" smtClean="0">
              <a:solidFill>
                <a:schemeClr val="tx1"/>
              </a:solidFill>
            </a:rPr>
            <a:t>%</a:t>
          </a:r>
          <a:endParaRPr lang="ru-RU" sz="2400" b="1" dirty="0">
            <a:solidFill>
              <a:schemeClr val="tx1"/>
            </a:solidFill>
          </a:endParaRP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Социальное </a:t>
          </a:r>
          <a:r>
            <a:rPr lang="ru-RU" sz="2000" b="1" dirty="0" smtClean="0">
              <a:solidFill>
                <a:schemeClr val="tx1"/>
              </a:solidFill>
            </a:rPr>
            <a:t>разви</a:t>
          </a:r>
          <a:r>
            <a:rPr lang="ru-RU" sz="1800" b="1" dirty="0" smtClean="0">
              <a:solidFill>
                <a:schemeClr val="tx1"/>
              </a:solidFill>
            </a:rPr>
            <a:t>тие 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4 890,7 млн руб. – 68,1%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Развитие </a:t>
          </a:r>
          <a:r>
            <a:rPr lang="ru-RU" sz="2000" b="1" dirty="0" smtClean="0">
              <a:solidFill>
                <a:schemeClr val="tx1"/>
              </a:solidFill>
            </a:rPr>
            <a:t>инфраструктуры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1 503,0 млн руб. – 21,2%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121E626F-8B59-40F6-999E-9AAE87B81C6E}">
      <dgm:prSet custScaleX="350218" custRadScaleRad="105398" custRadScaleInc="-399259"/>
      <dgm:spPr/>
      <dgm:t>
        <a:bodyPr/>
        <a:lstStyle/>
        <a:p>
          <a:endParaRPr lang="ru-RU" dirty="0"/>
        </a:p>
      </dgm:t>
    </dgm:pt>
    <dgm:pt modelId="{08C91116-AD5B-4DF2-898B-940DCD55E130}" type="parTrans" cxnId="{41DD91EA-48C0-41B9-BEDB-49FCE71FE4E4}">
      <dgm:prSet/>
      <dgm:spPr/>
      <dgm:t>
        <a:bodyPr/>
        <a:lstStyle/>
        <a:p>
          <a:endParaRPr lang="ru-RU"/>
        </a:p>
      </dgm:t>
    </dgm:pt>
    <dgm:pt modelId="{388FE720-598F-443A-9E3A-59BF0A2D915B}" type="sibTrans" cxnId="{41DD91EA-48C0-41B9-BEDB-49FCE71FE4E4}">
      <dgm:prSet/>
      <dgm:spPr/>
      <dgm:t>
        <a:bodyPr/>
        <a:lstStyle/>
        <a:p>
          <a:endParaRPr lang="ru-RU"/>
        </a:p>
      </dgm:t>
    </dgm:pt>
    <dgm:pt modelId="{54EAAC09-80C4-459A-BBCE-BB72408F2EDA}">
      <dgm:prSet custT="1"/>
      <dgm:spPr/>
      <dgm:t>
        <a:bodyPr/>
        <a:lstStyle/>
        <a:p>
          <a:endParaRPr lang="ru-RU" sz="1700" b="1" dirty="0">
            <a:solidFill>
              <a:schemeClr val="tx1"/>
            </a:solidFill>
          </a:endParaRPr>
        </a:p>
      </dgm:t>
    </dgm:pt>
    <dgm:pt modelId="{0C5EAF4C-EB74-466F-8BD2-03EE06E94025}" type="parTrans" cxnId="{57D62432-2490-4398-926B-9C8CED63077B}">
      <dgm:prSet/>
      <dgm:spPr/>
      <dgm:t>
        <a:bodyPr/>
        <a:lstStyle/>
        <a:p>
          <a:endParaRPr lang="ru-RU"/>
        </a:p>
      </dgm:t>
    </dgm:pt>
    <dgm:pt modelId="{EB14AF6F-1BE4-4983-8FCA-BBF22777A1B5}" type="sibTrans" cxnId="{57D62432-2490-4398-926B-9C8CED63077B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31350" custRadScaleRad="88868" custRadScaleInc="39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ScaleY="136737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105398" custRadScaleInc="-39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62398" custScaleY="136735" custRadScaleRad="122722" custRadScaleInc="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CD0C1A-868F-487E-A2A5-4ED965750A9F}" type="presOf" srcId="{5E72A612-8B8A-402D-B046-CF51C114C440}" destId="{C2AB0EC1-33D7-4002-A84A-4B3F2EA4BC5D}" srcOrd="0" destOrd="0" presId="urn:microsoft.com/office/officeart/2008/layout/RadialCluster"/>
    <dgm:cxn modelId="{41DD91EA-48C0-41B9-BEDB-49FCE71FE4E4}" srcId="{5E72A612-8B8A-402D-B046-CF51C114C440}" destId="{121E626F-8B59-40F6-999E-9AAE87B81C6E}" srcOrd="2" destOrd="0" parTransId="{08C91116-AD5B-4DF2-898B-940DCD55E130}" sibTransId="{388FE720-598F-443A-9E3A-59BF0A2D915B}"/>
    <dgm:cxn modelId="{57D62432-2490-4398-926B-9C8CED63077B}" srcId="{5E72A612-8B8A-402D-B046-CF51C114C440}" destId="{54EAAC09-80C4-459A-BBCE-BB72408F2EDA}" srcOrd="1" destOrd="0" parTransId="{0C5EAF4C-EB74-466F-8BD2-03EE06E94025}" sibTransId="{EB14AF6F-1BE4-4983-8FCA-BBF22777A1B5}"/>
    <dgm:cxn modelId="{EB1D01B9-5A9B-4339-8C7F-738EFC1AF8DC}" type="presOf" srcId="{EE8CA429-25A4-4B25-98BD-7428ED6906A5}" destId="{B308A190-899F-427B-AA72-EF21A362D575}" srcOrd="0" destOrd="0" presId="urn:microsoft.com/office/officeart/2008/layout/RadialCluster"/>
    <dgm:cxn modelId="{0ACE7A47-3138-42DA-9248-EAA3A82B48A3}" type="presOf" srcId="{67D1486D-493D-4E70-AF0A-306240A950C9}" destId="{90C4E1B0-BC52-4794-9347-F4B7BCDA5C79}" srcOrd="0" destOrd="0" presId="urn:microsoft.com/office/officeart/2008/layout/RadialCluster"/>
    <dgm:cxn modelId="{AE45D994-47FB-4363-98D7-12525467405F}" type="presOf" srcId="{8EC74154-CED7-4D4E-88F1-7AE000C631E9}" destId="{25F933D6-6D14-427E-9725-B6DD707EC084}" srcOrd="0" destOrd="0" presId="urn:microsoft.com/office/officeart/2008/layout/RadialCluster"/>
    <dgm:cxn modelId="{A343BB09-3C36-4D40-A587-D304B39249D8}" type="presOf" srcId="{EA26A8F3-01A0-4074-AC15-14AF7D25EB55}" destId="{9741B4FF-7B49-40E8-969A-388F36716E4F}" srcOrd="0" destOrd="0" presId="urn:microsoft.com/office/officeart/2008/layout/RadialCluster"/>
    <dgm:cxn modelId="{10DC6E05-299D-493E-A729-9B619BD8C96A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193A0401-0164-4612-99D9-1DAF802AC1B1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1C65DECE-37E4-4463-AED0-1F8CD69DCE6B}" type="presOf" srcId="{4579B80E-255C-4ECE-87AC-43952E35262C}" destId="{1244F5BC-BDB3-4C73-84AB-E2C648D217AF}" srcOrd="0" destOrd="0" presId="urn:microsoft.com/office/officeart/2008/layout/RadialCluster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6C7CB24A-5C56-4B2D-AC6E-F9EA1C8E3738}" type="presOf" srcId="{B530B06B-BE14-490B-8DFF-C8FE752D414F}" destId="{FFB4D8DF-DA6D-46D3-8658-FAA5E59A05E0}" srcOrd="0" destOrd="0" presId="urn:microsoft.com/office/officeart/2008/layout/RadialCluster"/>
    <dgm:cxn modelId="{EF80F855-6F9F-40EA-B2E7-1AA4CBAC7B25}" type="presOf" srcId="{ED451992-A30C-4668-B278-AF57D527CC16}" destId="{7BB470B0-F698-4D73-90AA-5BB339FA778B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00F2B50D-E27A-4B3D-864A-9456D63E5E9C}" type="presParOf" srcId="{C2AB0EC1-33D7-4002-A84A-4B3F2EA4BC5D}" destId="{22FF8EDC-3A58-446E-A184-6D6382AE1B29}" srcOrd="0" destOrd="0" presId="urn:microsoft.com/office/officeart/2008/layout/RadialCluster"/>
    <dgm:cxn modelId="{51BD5402-1CB9-49FD-AF83-CD0E80ACB7EB}" type="presParOf" srcId="{22FF8EDC-3A58-446E-A184-6D6382AE1B29}" destId="{9C0D22E0-7A2B-482F-8053-71E45C45DBB0}" srcOrd="0" destOrd="0" presId="urn:microsoft.com/office/officeart/2008/layout/RadialCluster"/>
    <dgm:cxn modelId="{C4D2752B-6A65-4D98-B798-C17E2C4F382E}" type="presParOf" srcId="{22FF8EDC-3A58-446E-A184-6D6382AE1B29}" destId="{FFB4D8DF-DA6D-46D3-8658-FAA5E59A05E0}" srcOrd="1" destOrd="0" presId="urn:microsoft.com/office/officeart/2008/layout/RadialCluster"/>
    <dgm:cxn modelId="{9C2E502C-8792-43FB-B233-0197A7876ECA}" type="presParOf" srcId="{22FF8EDC-3A58-446E-A184-6D6382AE1B29}" destId="{90C4E1B0-BC52-4794-9347-F4B7BCDA5C79}" srcOrd="2" destOrd="0" presId="urn:microsoft.com/office/officeart/2008/layout/RadialCluster"/>
    <dgm:cxn modelId="{8E4C6C42-771B-42AB-BFF1-F43A2B89674D}" type="presParOf" srcId="{22FF8EDC-3A58-446E-A184-6D6382AE1B29}" destId="{83102931-1314-43AB-9CAC-5AFAC0905739}" srcOrd="3" destOrd="0" presId="urn:microsoft.com/office/officeart/2008/layout/RadialCluster"/>
    <dgm:cxn modelId="{6A37996A-28E4-4B00-B319-FEDDAA2B82DB}" type="presParOf" srcId="{22FF8EDC-3A58-446E-A184-6D6382AE1B29}" destId="{7BB470B0-F698-4D73-90AA-5BB339FA778B}" srcOrd="4" destOrd="0" presId="urn:microsoft.com/office/officeart/2008/layout/RadialCluster"/>
    <dgm:cxn modelId="{D0D3F29E-1A31-4885-AABD-B67F08BC3585}" type="presParOf" srcId="{22FF8EDC-3A58-446E-A184-6D6382AE1B29}" destId="{25F933D6-6D14-427E-9725-B6DD707EC084}" srcOrd="5" destOrd="0" presId="urn:microsoft.com/office/officeart/2008/layout/RadialCluster"/>
    <dgm:cxn modelId="{A049D9E1-67C3-4F09-BA72-05F96377F0E8}" type="presParOf" srcId="{22FF8EDC-3A58-446E-A184-6D6382AE1B29}" destId="{9741B4FF-7B49-40E8-969A-388F36716E4F}" srcOrd="6" destOrd="0" presId="urn:microsoft.com/office/officeart/2008/layout/RadialCluster"/>
    <dgm:cxn modelId="{920C2A02-9E96-4913-8F10-5F3CFB415B8C}" type="presParOf" srcId="{22FF8EDC-3A58-446E-A184-6D6382AE1B29}" destId="{1244F5BC-BDB3-4C73-84AB-E2C648D217AF}" srcOrd="7" destOrd="0" presId="urn:microsoft.com/office/officeart/2008/layout/RadialCluster"/>
    <dgm:cxn modelId="{989F8B92-B353-4EB6-AD65-377F9BB937C1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Социальное развитие</a:t>
          </a:r>
        </a:p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4 890,7 млн руб</a:t>
          </a:r>
          <a:r>
            <a:rPr lang="ru-RU" sz="2800" b="1" dirty="0" smtClean="0">
              <a:solidFill>
                <a:schemeClr val="tx1"/>
              </a:solidFill>
            </a:rPr>
            <a:t>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 smtClean="0">
              <a:solidFill>
                <a:srgbClr val="006600"/>
              </a:solidFill>
            </a:rPr>
            <a:t>Развитие системы образования</a:t>
          </a:r>
        </a:p>
        <a:p>
          <a:r>
            <a:rPr lang="ru-RU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3 947,6 млн руб. – 80,7%</a:t>
          </a:r>
          <a:endParaRPr lang="ru-RU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</a:rPr>
            <a:t>Развитие сферы 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культуры</a:t>
          </a:r>
        </a:p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512,6 млн руб. – 10,5% 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Развитие молодежной политики, физической культуры и </a:t>
          </a:r>
          <a:r>
            <a:rPr lang="ru-RU" dirty="0" smtClean="0"/>
            <a:t>спорта</a:t>
          </a:r>
        </a:p>
        <a:p>
          <a:r>
            <a:rPr lang="ru-RU" dirty="0" smtClean="0"/>
            <a:t>247,5 млн руб. -5,1%</a:t>
          </a:r>
          <a:endParaRPr lang="ru-RU" dirty="0"/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отдельных направлений социальной </a:t>
          </a:r>
          <a:r>
            <a:rPr lang="ru-RU" dirty="0" smtClean="0"/>
            <a:t>сферы</a:t>
          </a:r>
        </a:p>
        <a:p>
          <a:r>
            <a:rPr lang="ru-RU" dirty="0" smtClean="0"/>
            <a:t>75,1 млн руб. – 1,5%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6D20C155-C254-45D8-894E-D136B959DD83}">
      <dgm:prSet custScaleX="291859" custScaleY="159940" custRadScaleRad="114289" custRadScaleInc="-3894"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D0712915-B0AB-489E-BEB8-520263B087C6}" type="sibTrans" cxnId="{68435EE8-5560-44FF-8EEE-EFE334AD58DF}">
      <dgm:prSet/>
      <dgm:spPr/>
      <dgm:t>
        <a:bodyPr/>
        <a:lstStyle/>
        <a:p>
          <a:endParaRPr lang="ru-RU"/>
        </a:p>
      </dgm:t>
    </dgm:pt>
    <dgm:pt modelId="{A036B0D9-2A17-496B-8031-F3529BF70A5A}" type="parTrans" cxnId="{68435EE8-5560-44FF-8EEE-EFE334AD58DF}">
      <dgm:prSet/>
      <dgm:spPr/>
      <dgm:t>
        <a:bodyPr/>
        <a:lstStyle/>
        <a:p>
          <a:endParaRPr lang="ru-RU"/>
        </a:p>
      </dgm:t>
    </dgm:pt>
    <dgm:pt modelId="{3B39DA5F-756D-429F-BAA3-FE3D1B725D73}">
      <dgm:prSet/>
      <dgm:spPr/>
      <dgm:t>
        <a:bodyPr/>
        <a:lstStyle/>
        <a:p>
          <a:r>
            <a:rPr lang="ru-RU" dirty="0" smtClean="0">
              <a:solidFill>
                <a:schemeClr val="accent5">
                  <a:lumMod val="75000"/>
                </a:schemeClr>
              </a:solidFill>
            </a:rPr>
            <a:t>Обеспечение безопасности населения и территории</a:t>
          </a:r>
        </a:p>
        <a:p>
          <a:r>
            <a:rPr lang="ru-RU" dirty="0" smtClean="0">
              <a:solidFill>
                <a:schemeClr val="accent5">
                  <a:lumMod val="75000"/>
                </a:schemeClr>
              </a:solidFill>
            </a:rPr>
            <a:t>107,8 млн руб. – 2,2%</a:t>
          </a:r>
          <a:endParaRPr lang="ru-RU" dirty="0">
            <a:solidFill>
              <a:schemeClr val="accent5">
                <a:lumMod val="75000"/>
              </a:schemeClr>
            </a:solidFill>
          </a:endParaRPr>
        </a:p>
      </dgm:t>
    </dgm:pt>
    <dgm:pt modelId="{E1FA13D5-9BE3-4FF2-A6DB-7CD3A5F02BC8}" type="parTrans" cxnId="{3B3D498A-4C33-4663-9A60-2A8E5FB58DB9}">
      <dgm:prSet/>
      <dgm:spPr/>
      <dgm:t>
        <a:bodyPr/>
        <a:lstStyle/>
        <a:p>
          <a:endParaRPr lang="ru-RU"/>
        </a:p>
      </dgm:t>
    </dgm:pt>
    <dgm:pt modelId="{BA442CC5-DA38-474E-BE56-E61EDF6A2635}" type="sibTrans" cxnId="{3B3D498A-4C33-4663-9A60-2A8E5FB58DB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63855" custScaleY="79987" custLinFactNeighborX="16578" custLinFactNeighborY="-5258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0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1" presStyleCnt="6" custScaleX="296078" custRadScaleRad="111242" custRadScaleInc="-184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1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2" presStyleCnt="6" custScaleX="339811" custScaleY="103801" custRadScaleRad="97134" custRadScaleInc="4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2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3" presStyleCnt="6" custScaleX="249156" custRadScaleRad="64862" custRadScaleInc="-3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6" custScaleX="255124" custRadScaleRad="116134" custRadScaleInc="24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399CF-5176-4341-80E0-2C7B737DD61B}" type="pres">
      <dgm:prSet presAssocID="{E1FA13D5-9BE3-4FF2-A6DB-7CD3A5F02BC8}" presName="Name56" presStyleLbl="parChTrans1D2" presStyleIdx="4" presStyleCnt="5"/>
      <dgm:spPr/>
      <dgm:t>
        <a:bodyPr/>
        <a:lstStyle/>
        <a:p>
          <a:endParaRPr lang="ru-RU"/>
        </a:p>
      </dgm:t>
    </dgm:pt>
    <dgm:pt modelId="{EC1EFF82-156B-4F64-9108-F2DB37B86FFF}" type="pres">
      <dgm:prSet presAssocID="{3B39DA5F-756D-429F-BAA3-FE3D1B725D73}" presName="text0" presStyleLbl="node1" presStyleIdx="5" presStyleCnt="6" custScaleX="295615" custRadScaleRad="102676" custRadScaleInc="-79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361F7F-D3E5-4276-BF47-1A52B28E2BE2}" type="presOf" srcId="{3B39DA5F-756D-429F-BAA3-FE3D1B725D73}" destId="{EC1EFF82-156B-4F64-9108-F2DB37B86FFF}" srcOrd="0" destOrd="0" presId="urn:microsoft.com/office/officeart/2008/layout/RadialCluster"/>
    <dgm:cxn modelId="{AAEA483C-2E3F-4E95-83BE-DFA1170887E9}" type="presOf" srcId="{4FEBE94C-2CBB-48FA-94D4-D86293BDEB36}" destId="{9EC3C421-C879-401D-B0DC-FF66B9825935}" srcOrd="0" destOrd="0" presId="urn:microsoft.com/office/officeart/2008/layout/RadialCluster"/>
    <dgm:cxn modelId="{48DAF118-48AE-44A2-9B19-10DD4A4F42A9}" type="presOf" srcId="{EA26A8F3-01A0-4074-AC15-14AF7D25EB55}" destId="{2A201E2E-8BC9-4CD8-9385-ED6EAB347D95}" srcOrd="0" destOrd="0" presId="urn:microsoft.com/office/officeart/2008/layout/RadialCluster"/>
    <dgm:cxn modelId="{F511C715-B96B-4DA3-9B8E-A39A94AB8AE7}" type="presOf" srcId="{5E72A612-8B8A-402D-B046-CF51C114C440}" destId="{C2AB0EC1-33D7-4002-A84A-4B3F2EA4BC5D}" srcOrd="0" destOrd="0" presId="urn:microsoft.com/office/officeart/2008/layout/RadialCluster"/>
    <dgm:cxn modelId="{FA3CDF44-9FF2-42C2-9008-E9CB08A4D3AB}" type="presOf" srcId="{711196C6-3269-4DBB-8CDC-AA0CA7B970F7}" destId="{0FEE470A-C3B7-42AF-9B4A-75F4F41EC0B9}" srcOrd="0" destOrd="0" presId="urn:microsoft.com/office/officeart/2008/layout/RadialCluster"/>
    <dgm:cxn modelId="{B83CDEB8-0CC8-414F-8FAF-66A60F8BFF62}" type="presOf" srcId="{F1D62364-8FCA-49DD-B897-847CEBED0F4B}" destId="{077F13BE-22C0-4D8B-85A0-71F03A892FE9}" srcOrd="0" destOrd="0" presId="urn:microsoft.com/office/officeart/2008/layout/RadialCluster"/>
    <dgm:cxn modelId="{DF54127A-B5CC-481D-9088-82B2E995FDF2}" type="presOf" srcId="{74D0DF41-587C-41D9-B594-62EDFE19F72E}" destId="{44AC298E-F55B-4A05-9DF0-941A7046CAAD}" srcOrd="0" destOrd="0" presId="urn:microsoft.com/office/officeart/2008/layout/RadialCluster"/>
    <dgm:cxn modelId="{BC66AE28-DB3C-40FC-AE08-7DBCE0ADC88C}" type="presOf" srcId="{E1FA13D5-9BE3-4FF2-A6DB-7CD3A5F02BC8}" destId="{2DD399CF-5176-4341-80E0-2C7B737DD61B}" srcOrd="0" destOrd="0" presId="urn:microsoft.com/office/officeart/2008/layout/RadialCluster"/>
    <dgm:cxn modelId="{7FDAC7D9-C13E-4B23-9680-286B6B821811}" type="presOf" srcId="{E5CBE5F8-A62D-491F-A086-53EA3756E610}" destId="{93B815EC-CAA4-4507-9C9C-5543149824E5}" srcOrd="0" destOrd="0" presId="urn:microsoft.com/office/officeart/2008/layout/RadialCluster"/>
    <dgm:cxn modelId="{3B3D498A-4C33-4663-9A60-2A8E5FB58DB9}" srcId="{EA26A8F3-01A0-4074-AC15-14AF7D25EB55}" destId="{3B39DA5F-756D-429F-BAA3-FE3D1B725D73}" srcOrd="4" destOrd="0" parTransId="{E1FA13D5-9BE3-4FF2-A6DB-7CD3A5F02BC8}" sibTransId="{BA442CC5-DA38-474E-BE56-E61EDF6A2635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186C3BF6-61A3-46C6-9BEE-E57824F7FF95}" srcId="{EA26A8F3-01A0-4074-AC15-14AF7D25EB55}" destId="{3C562762-5AC3-47E7-B431-1E885202A88D}" srcOrd="2" destOrd="0" parTransId="{E5CBE5F8-A62D-491F-A086-53EA3756E610}" sibTransId="{2095EA84-C769-44BE-9330-1ADDE857C339}"/>
    <dgm:cxn modelId="{280C67F7-982C-48A6-ABD2-4C365E693EB3}" type="presOf" srcId="{3C562762-5AC3-47E7-B431-1E885202A88D}" destId="{77171378-8741-4EE4-A3D5-2875CA800DF9}" srcOrd="0" destOrd="0" presId="urn:microsoft.com/office/officeart/2008/layout/RadialCluster"/>
    <dgm:cxn modelId="{CF6AEF6B-71E1-4A8E-8DFC-E850DC38E588}" type="presOf" srcId="{26C35E9C-EB79-4EC3-A95A-7C0B3318C919}" destId="{2C419525-2432-4C75-A3DB-03B3A6DB18CB}" srcOrd="0" destOrd="0" presId="urn:microsoft.com/office/officeart/2008/layout/RadialCluster"/>
    <dgm:cxn modelId="{2258592E-797E-4AE1-B2BB-FC364590F4EB}" srcId="{EA26A8F3-01A0-4074-AC15-14AF7D25EB55}" destId="{C275130D-CA08-4847-8774-5B287EB1EDD1}" srcOrd="1" destOrd="0" parTransId="{4FEBE94C-2CBB-48FA-94D4-D86293BDEB36}" sibTransId="{ACB0DCCD-A2D9-448C-94FD-430A099F017F}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68435EE8-5560-44FF-8EEE-EFE334AD58DF}" srcId="{5E72A612-8B8A-402D-B046-CF51C114C440}" destId="{6D20C155-C254-45D8-894E-D136B959DD83}" srcOrd="1" destOrd="0" parTransId="{A036B0D9-2A17-496B-8031-F3529BF70A5A}" sibTransId="{D0712915-B0AB-489E-BEB8-520263B087C6}"/>
    <dgm:cxn modelId="{AC2C0F17-461B-4D07-9A11-A606D6B3D621}" type="presOf" srcId="{C275130D-CA08-4847-8774-5B287EB1EDD1}" destId="{39CF5A3F-731D-4CA8-A172-2EE92B59CD22}" srcOrd="0" destOrd="0" presId="urn:microsoft.com/office/officeart/2008/layout/RadialCluster"/>
    <dgm:cxn modelId="{FC73ABAF-53B5-431E-BDF1-AD1CBE839D8F}" srcId="{EA26A8F3-01A0-4074-AC15-14AF7D25EB55}" destId="{74D0DF41-587C-41D9-B594-62EDFE19F72E}" srcOrd="0" destOrd="0" parTransId="{26C35E9C-EB79-4EC3-A95A-7C0B3318C919}" sibTransId="{F0C26552-3332-45AF-9F30-0A47AE17F779}"/>
    <dgm:cxn modelId="{708C778D-9239-4B63-BEFB-E0B8622C9391}" type="presParOf" srcId="{C2AB0EC1-33D7-4002-A84A-4B3F2EA4BC5D}" destId="{9D48971B-0F4E-40DE-868F-168DD3C88EBE}" srcOrd="0" destOrd="0" presId="urn:microsoft.com/office/officeart/2008/layout/RadialCluster"/>
    <dgm:cxn modelId="{BB7D7695-C6F6-499E-9686-8782CE7A1435}" type="presParOf" srcId="{9D48971B-0F4E-40DE-868F-168DD3C88EBE}" destId="{2A201E2E-8BC9-4CD8-9385-ED6EAB347D95}" srcOrd="0" destOrd="0" presId="urn:microsoft.com/office/officeart/2008/layout/RadialCluster"/>
    <dgm:cxn modelId="{7C11A678-82CF-421D-A3B8-44EB96249215}" type="presParOf" srcId="{9D48971B-0F4E-40DE-868F-168DD3C88EBE}" destId="{2C419525-2432-4C75-A3DB-03B3A6DB18CB}" srcOrd="1" destOrd="0" presId="urn:microsoft.com/office/officeart/2008/layout/RadialCluster"/>
    <dgm:cxn modelId="{97543368-9924-43D2-90DE-A05BA1784719}" type="presParOf" srcId="{9D48971B-0F4E-40DE-868F-168DD3C88EBE}" destId="{44AC298E-F55B-4A05-9DF0-941A7046CAAD}" srcOrd="2" destOrd="0" presId="urn:microsoft.com/office/officeart/2008/layout/RadialCluster"/>
    <dgm:cxn modelId="{0D24A376-7673-466B-8E11-D9BA57BD0EC4}" type="presParOf" srcId="{9D48971B-0F4E-40DE-868F-168DD3C88EBE}" destId="{9EC3C421-C879-401D-B0DC-FF66B9825935}" srcOrd="3" destOrd="0" presId="urn:microsoft.com/office/officeart/2008/layout/RadialCluster"/>
    <dgm:cxn modelId="{E8BF52A1-AB9B-4A82-9E3C-82BCECCC14F3}" type="presParOf" srcId="{9D48971B-0F4E-40DE-868F-168DD3C88EBE}" destId="{39CF5A3F-731D-4CA8-A172-2EE92B59CD22}" srcOrd="4" destOrd="0" presId="urn:microsoft.com/office/officeart/2008/layout/RadialCluster"/>
    <dgm:cxn modelId="{D284787E-CFD2-46DB-81A0-DE2321EE1B80}" type="presParOf" srcId="{9D48971B-0F4E-40DE-868F-168DD3C88EBE}" destId="{93B815EC-CAA4-4507-9C9C-5543149824E5}" srcOrd="5" destOrd="0" presId="urn:microsoft.com/office/officeart/2008/layout/RadialCluster"/>
    <dgm:cxn modelId="{50A47D21-0509-4E0A-9E5E-76310482C3C9}" type="presParOf" srcId="{9D48971B-0F4E-40DE-868F-168DD3C88EBE}" destId="{77171378-8741-4EE4-A3D5-2875CA800DF9}" srcOrd="6" destOrd="0" presId="urn:microsoft.com/office/officeart/2008/layout/RadialCluster"/>
    <dgm:cxn modelId="{4CDF19B4-C70E-47A0-B27A-8AB601DCA906}" type="presParOf" srcId="{9D48971B-0F4E-40DE-868F-168DD3C88EBE}" destId="{0FEE470A-C3B7-42AF-9B4A-75F4F41EC0B9}" srcOrd="7" destOrd="0" presId="urn:microsoft.com/office/officeart/2008/layout/RadialCluster"/>
    <dgm:cxn modelId="{493D048E-8321-410C-B077-FB1BDDA77A96}" type="presParOf" srcId="{9D48971B-0F4E-40DE-868F-168DD3C88EBE}" destId="{077F13BE-22C0-4D8B-85A0-71F03A892FE9}" srcOrd="8" destOrd="0" presId="urn:microsoft.com/office/officeart/2008/layout/RadialCluster"/>
    <dgm:cxn modelId="{6659DF21-39E1-485C-877D-1933CA0476C1}" type="presParOf" srcId="{9D48971B-0F4E-40DE-868F-168DD3C88EBE}" destId="{2DD399CF-5176-4341-80E0-2C7B737DD61B}" srcOrd="9" destOrd="0" presId="urn:microsoft.com/office/officeart/2008/layout/RadialCluster"/>
    <dgm:cxn modelId="{4D7ED58C-9F35-4434-B81B-F3851C8D5BDD}" type="presParOf" srcId="{9D48971B-0F4E-40DE-868F-168DD3C88EBE}" destId="{EC1EFF82-156B-4F64-9108-F2DB37B86FFF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Муниципальное </a:t>
          </a:r>
          <a:r>
            <a:rPr lang="ru-RU" sz="2400" b="1" dirty="0" smtClean="0">
              <a:solidFill>
                <a:schemeClr val="tx1"/>
              </a:solidFill>
            </a:rPr>
            <a:t>управление</a:t>
          </a:r>
        </a:p>
        <a:p>
          <a:r>
            <a:rPr lang="ru-RU" sz="2400" b="1" dirty="0" smtClean="0">
              <a:solidFill>
                <a:schemeClr val="tx1"/>
              </a:solidFill>
            </a:rPr>
            <a:t>531,9 млн руб.</a:t>
          </a:r>
          <a:endParaRPr lang="ru-RU" sz="24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b="1" dirty="0"/>
            <a:t>Управление муниципальными финансами и муниципальным </a:t>
          </a:r>
          <a:r>
            <a:rPr lang="ru-RU" b="1" dirty="0" smtClean="0"/>
            <a:t>долгом</a:t>
          </a:r>
        </a:p>
        <a:p>
          <a:r>
            <a:rPr lang="ru-RU" b="1" dirty="0" smtClean="0"/>
            <a:t>161,4 млн руб. – 30,3%</a:t>
          </a:r>
          <a:endParaRPr lang="ru-RU" b="1" dirty="0"/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b="1" dirty="0"/>
            <a:t>Совершенствование муниципального </a:t>
          </a:r>
          <a:r>
            <a:rPr lang="ru-RU" b="1" dirty="0" smtClean="0"/>
            <a:t>управления</a:t>
          </a:r>
        </a:p>
        <a:p>
          <a:r>
            <a:rPr lang="ru-RU" b="1" dirty="0" smtClean="0"/>
            <a:t>370,5 млн руб. – 69,7%</a:t>
          </a:r>
          <a:endParaRPr lang="ru-RU" b="1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34725" custScaleY="141608" custRadScaleRad="97883" custRadScaleInc="-110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7880" custRadScaleInc="-52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69134-4DFB-4D12-A0EE-92FC3066F017}" type="presOf" srcId="{BEB3D69A-3E55-4E5A-9071-E8A2C685F980}" destId="{AFEE1A46-1D36-4397-A044-9E5E3A6A02F5}" srcOrd="0" destOrd="0" presId="urn:microsoft.com/office/officeart/2008/layout/RadialCluster"/>
    <dgm:cxn modelId="{71998079-6206-49FE-B5F9-62B90D62E34D}" type="presOf" srcId="{EA26A8F3-01A0-4074-AC15-14AF7D25EB55}" destId="{2A201E2E-8BC9-4CD8-9385-ED6EAB347D95}" srcOrd="0" destOrd="0" presId="urn:microsoft.com/office/officeart/2008/layout/RadialCluster"/>
    <dgm:cxn modelId="{F3F42AC5-F104-4660-9FF0-3D4178A05183}" type="presOf" srcId="{F1D62364-8FCA-49DD-B897-847CEBED0F4B}" destId="{077F13BE-22C0-4D8B-85A0-71F03A892FE9}" srcOrd="0" destOrd="0" presId="urn:microsoft.com/office/officeart/2008/layout/RadialCluster"/>
    <dgm:cxn modelId="{3DD94392-D140-41E1-9267-FFF4A8968B3E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4B883AF-BC86-48C3-B97C-FFE2EDB06D7B}" type="presOf" srcId="{933857ED-7CC1-42EF-91C1-91ADADBCEA2E}" destId="{38B30900-81A2-4DE1-8694-6C18238AE2E0}" srcOrd="0" destOrd="0" presId="urn:microsoft.com/office/officeart/2008/layout/RadialCluster"/>
    <dgm:cxn modelId="{BDA9BC54-9EDD-47EC-9A27-1BDC64995FD7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A7CA67EC-DCA4-43AA-96B3-1850D4031E57}" type="presParOf" srcId="{C2AB0EC1-33D7-4002-A84A-4B3F2EA4BC5D}" destId="{9D48971B-0F4E-40DE-868F-168DD3C88EBE}" srcOrd="0" destOrd="0" presId="urn:microsoft.com/office/officeart/2008/layout/RadialCluster"/>
    <dgm:cxn modelId="{AA9C2008-EF0D-4436-890A-D9BDA0DC8D9A}" type="presParOf" srcId="{9D48971B-0F4E-40DE-868F-168DD3C88EBE}" destId="{2A201E2E-8BC9-4CD8-9385-ED6EAB347D95}" srcOrd="0" destOrd="0" presId="urn:microsoft.com/office/officeart/2008/layout/RadialCluster"/>
    <dgm:cxn modelId="{419FCE63-422C-4D54-B7E1-5A5DB90E6F75}" type="presParOf" srcId="{9D48971B-0F4E-40DE-868F-168DD3C88EBE}" destId="{38B30900-81A2-4DE1-8694-6C18238AE2E0}" srcOrd="1" destOrd="0" presId="urn:microsoft.com/office/officeart/2008/layout/RadialCluster"/>
    <dgm:cxn modelId="{407B4C50-B017-4105-A646-3D5AABCD3952}" type="presParOf" srcId="{9D48971B-0F4E-40DE-868F-168DD3C88EBE}" destId="{AFEE1A46-1D36-4397-A044-9E5E3A6A02F5}" srcOrd="2" destOrd="0" presId="urn:microsoft.com/office/officeart/2008/layout/RadialCluster"/>
    <dgm:cxn modelId="{F0CDBEC2-0074-4E16-B528-49759C2486E0}" type="presParOf" srcId="{9D48971B-0F4E-40DE-868F-168DD3C88EBE}" destId="{0FEE470A-C3B7-42AF-9B4A-75F4F41EC0B9}" srcOrd="3" destOrd="0" presId="urn:microsoft.com/office/officeart/2008/layout/RadialCluster"/>
    <dgm:cxn modelId="{7960DF2B-2ECE-4AB5-BF61-7978A619D69A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</a:t>
          </a:r>
          <a:r>
            <a:rPr lang="ru-RU" sz="2800" b="1" dirty="0" smtClean="0">
              <a:solidFill>
                <a:schemeClr val="tx1"/>
              </a:solidFill>
            </a:rPr>
            <a:t>инфраструктуры</a:t>
          </a:r>
        </a:p>
        <a:p>
          <a:r>
            <a:rPr lang="ru-RU" sz="2800" b="1" dirty="0" smtClean="0">
              <a:solidFill>
                <a:schemeClr val="tx1"/>
              </a:solidFill>
            </a:rPr>
            <a:t>1 528,0 млн руб.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Охрана окружающей </a:t>
          </a:r>
          <a:r>
            <a:rPr lang="ru-RU" dirty="0" smtClean="0">
              <a:solidFill>
                <a:schemeClr val="tx1"/>
              </a:solidFill>
            </a:rPr>
            <a:t>среды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31,9 млн руб. – 2,1%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 custT="1"/>
      <dgm:spPr/>
      <dgm:t>
        <a:bodyPr/>
        <a:lstStyle/>
        <a:p>
          <a:r>
            <a:rPr lang="ru-RU" sz="2300" dirty="0">
              <a:solidFill>
                <a:schemeClr val="tx1"/>
              </a:solidFill>
            </a:rPr>
            <a:t>Развитие дорожного хозяйства и </a:t>
          </a:r>
          <a:r>
            <a:rPr lang="ru-RU" sz="2300" dirty="0" smtClean="0">
              <a:solidFill>
                <a:schemeClr val="tx1"/>
              </a:solidFill>
            </a:rPr>
            <a:t>благоустройство</a:t>
          </a:r>
        </a:p>
        <a:p>
          <a:r>
            <a:rPr lang="ru-RU" sz="2300" dirty="0" smtClean="0">
              <a:solidFill>
                <a:schemeClr val="tx1"/>
              </a:solidFill>
            </a:rPr>
            <a:t>1 009,6 млн руб. -66,1%</a:t>
          </a:r>
          <a:endParaRPr lang="ru-RU" sz="2300" dirty="0">
            <a:solidFill>
              <a:schemeClr val="tx1"/>
            </a:solidFill>
          </a:endParaRP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Развитие коммунального </a:t>
          </a:r>
          <a:r>
            <a:rPr lang="ru-RU" dirty="0" smtClean="0">
              <a:solidFill>
                <a:schemeClr val="tx1"/>
              </a:solidFill>
            </a:rPr>
            <a:t>хозяйства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373,1 млн руб. – 24,4%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83C5EF38-DF7A-4298-A88D-8E1A8D66672B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Улучшение жилищных условий </a:t>
          </a:r>
          <a:r>
            <a:rPr lang="ru-RU" dirty="0" smtClean="0">
              <a:solidFill>
                <a:schemeClr val="tx1"/>
              </a:solidFill>
            </a:rPr>
            <a:t>граждан 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113,4 млн руб. – 7,4%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EBC78-FFFE-4910-B543-323D9AFE8282}" type="parTrans" cxnId="{CCF5634C-A57D-4195-8340-3CFCA3011DA9}">
      <dgm:prSet/>
      <dgm:spPr/>
      <dgm:t>
        <a:bodyPr/>
        <a:lstStyle/>
        <a:p>
          <a:endParaRPr lang="ru-RU"/>
        </a:p>
      </dgm:t>
    </dgm:pt>
    <dgm:pt modelId="{3A3C16FD-529E-406D-AF85-CDFEBCEC8E74}" type="sibTrans" cxnId="{CCF5634C-A57D-4195-8340-3CFCA3011DA9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-42810" custLinFactNeighborY="-5000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405913" custScaleY="95929" custRadScaleRad="95622" custRadScaleInc="169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378910" custScaleY="86674" custRadScaleRad="69845" custRadScaleInc="217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4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5" custScaleX="328241" custScaleY="80556" custRadScaleRad="149358" custRadScaleInc="-281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D4EDA-0E30-43BE-8509-199507D9455C}" type="pres">
      <dgm:prSet presAssocID="{4A4EBC78-FFFE-4910-B543-323D9AFE828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6BC5BC1-A4A4-48B9-9BD0-8D1415F2DB5E}" type="pres">
      <dgm:prSet presAssocID="{83C5EF38-DF7A-4298-A88D-8E1A8D66672B}" presName="text0" presStyleLbl="node1" presStyleIdx="4" presStyleCnt="5" custScaleX="376727" custScaleY="95930" custRadScaleRad="114387" custRadScaleInc="-17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D1ED6-EFF9-497A-9492-22853E82E44C}" type="presOf" srcId="{83C5EF38-DF7A-4298-A88D-8E1A8D66672B}" destId="{C6BC5BC1-A4A4-48B9-9BD0-8D1415F2DB5E}" srcOrd="0" destOrd="0" presId="urn:microsoft.com/office/officeart/2008/layout/RadialCluster"/>
    <dgm:cxn modelId="{B32EB627-FAF6-422B-8E6E-9D4AF7BF599D}" type="presOf" srcId="{EA26A8F3-01A0-4074-AC15-14AF7D25EB55}" destId="{2A201E2E-8BC9-4CD8-9385-ED6EAB347D95}" srcOrd="0" destOrd="0" presId="urn:microsoft.com/office/officeart/2008/layout/RadialCluster"/>
    <dgm:cxn modelId="{A58F5F3F-24ED-4313-B111-AE2412693178}" type="presOf" srcId="{4A4EBC78-FFFE-4910-B543-323D9AFE8282}" destId="{8CCD4EDA-0E30-43BE-8509-199507D9455C}" srcOrd="0" destOrd="0" presId="urn:microsoft.com/office/officeart/2008/layout/RadialCluster"/>
    <dgm:cxn modelId="{CCF5634C-A57D-4195-8340-3CFCA3011DA9}" srcId="{EA26A8F3-01A0-4074-AC15-14AF7D25EB55}" destId="{83C5EF38-DF7A-4298-A88D-8E1A8D66672B}" srcOrd="3" destOrd="0" parTransId="{4A4EBC78-FFFE-4910-B543-323D9AFE8282}" sibTransId="{3A3C16FD-529E-406D-AF85-CDFEBCEC8E74}"/>
    <dgm:cxn modelId="{7004A51E-3CA4-4675-9C36-331CAAF0C406}" type="presOf" srcId="{933857ED-7CC1-42EF-91C1-91ADADBCEA2E}" destId="{38B30900-81A2-4DE1-8694-6C18238AE2E0}" srcOrd="0" destOrd="0" presId="urn:microsoft.com/office/officeart/2008/layout/RadialCluster"/>
    <dgm:cxn modelId="{7A405FC5-61C4-4989-A423-C88E992308A4}" type="presOf" srcId="{74D0DF41-587C-41D9-B594-62EDFE19F72E}" destId="{44AC298E-F55B-4A05-9DF0-941A7046CAAD}" srcOrd="0" destOrd="0" presId="urn:microsoft.com/office/officeart/2008/layout/RadialCluster"/>
    <dgm:cxn modelId="{4A43EAC0-5FCD-4B5D-8C21-C309F97A5130}" type="presOf" srcId="{5E72A612-8B8A-402D-B046-CF51C114C440}" destId="{C2AB0EC1-33D7-4002-A84A-4B3F2EA4BC5D}" srcOrd="0" destOrd="0" presId="urn:microsoft.com/office/officeart/2008/layout/RadialCluster"/>
    <dgm:cxn modelId="{4EDA71B2-1A0A-47DA-8B24-B1CEDEFAD6E7}" type="presOf" srcId="{C275130D-CA08-4847-8774-5B287EB1EDD1}" destId="{39CF5A3F-731D-4CA8-A172-2EE92B59CD22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8FD488C1-38E3-4034-B871-1AF58038F111}" type="presOf" srcId="{4FEBE94C-2CBB-48FA-94D4-D86293BDEB36}" destId="{9EC3C421-C879-401D-B0DC-FF66B9825935}" srcOrd="0" destOrd="0" presId="urn:microsoft.com/office/officeart/2008/layout/RadialCluster"/>
    <dgm:cxn modelId="{5E12CBBC-BE02-4D98-8818-945B227CAFA5}" type="presOf" srcId="{BEB3D69A-3E55-4E5A-9071-E8A2C685F980}" destId="{AFEE1A46-1D36-4397-A044-9E5E3A6A02F5}" srcOrd="0" destOrd="0" presId="urn:microsoft.com/office/officeart/2008/layout/RadialCluster"/>
    <dgm:cxn modelId="{9FE63858-BF39-46A1-A076-4CCF659CAD74}" type="presOf" srcId="{26C35E9C-EB79-4EC3-A95A-7C0B3318C919}" destId="{2C419525-2432-4C75-A3DB-03B3A6DB18CB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0A966313-48A7-4233-AD7F-112FE1C8B412}" type="presParOf" srcId="{C2AB0EC1-33D7-4002-A84A-4B3F2EA4BC5D}" destId="{9D48971B-0F4E-40DE-868F-168DD3C88EBE}" srcOrd="0" destOrd="0" presId="urn:microsoft.com/office/officeart/2008/layout/RadialCluster"/>
    <dgm:cxn modelId="{3DBB70C2-D289-4D3D-9212-6D3E4AF23912}" type="presParOf" srcId="{9D48971B-0F4E-40DE-868F-168DD3C88EBE}" destId="{2A201E2E-8BC9-4CD8-9385-ED6EAB347D95}" srcOrd="0" destOrd="0" presId="urn:microsoft.com/office/officeart/2008/layout/RadialCluster"/>
    <dgm:cxn modelId="{FE440F02-2320-4F76-8A4D-5EE3C4AE5768}" type="presParOf" srcId="{9D48971B-0F4E-40DE-868F-168DD3C88EBE}" destId="{38B30900-81A2-4DE1-8694-6C18238AE2E0}" srcOrd="1" destOrd="0" presId="urn:microsoft.com/office/officeart/2008/layout/RadialCluster"/>
    <dgm:cxn modelId="{C8FE996A-66B0-47C4-8C3C-CAD0062F0D02}" type="presParOf" srcId="{9D48971B-0F4E-40DE-868F-168DD3C88EBE}" destId="{AFEE1A46-1D36-4397-A044-9E5E3A6A02F5}" srcOrd="2" destOrd="0" presId="urn:microsoft.com/office/officeart/2008/layout/RadialCluster"/>
    <dgm:cxn modelId="{0386ADE2-FB18-4FF2-86A2-1F396DF690EC}" type="presParOf" srcId="{9D48971B-0F4E-40DE-868F-168DD3C88EBE}" destId="{2C419525-2432-4C75-A3DB-03B3A6DB18CB}" srcOrd="3" destOrd="0" presId="urn:microsoft.com/office/officeart/2008/layout/RadialCluster"/>
    <dgm:cxn modelId="{8B4EE65C-872A-4195-B115-81119F6532C5}" type="presParOf" srcId="{9D48971B-0F4E-40DE-868F-168DD3C88EBE}" destId="{44AC298E-F55B-4A05-9DF0-941A7046CAAD}" srcOrd="4" destOrd="0" presId="urn:microsoft.com/office/officeart/2008/layout/RadialCluster"/>
    <dgm:cxn modelId="{0B387057-17EB-4695-925F-98E0ADE4AC5E}" type="presParOf" srcId="{9D48971B-0F4E-40DE-868F-168DD3C88EBE}" destId="{9EC3C421-C879-401D-B0DC-FF66B9825935}" srcOrd="5" destOrd="0" presId="urn:microsoft.com/office/officeart/2008/layout/RadialCluster"/>
    <dgm:cxn modelId="{B8C25A1C-9DF2-4FD3-84C0-654B262643BA}" type="presParOf" srcId="{9D48971B-0F4E-40DE-868F-168DD3C88EBE}" destId="{39CF5A3F-731D-4CA8-A172-2EE92B59CD22}" srcOrd="6" destOrd="0" presId="urn:microsoft.com/office/officeart/2008/layout/RadialCluster"/>
    <dgm:cxn modelId="{870C5921-1AE8-48CD-B039-5064E953756B}" type="presParOf" srcId="{9D48971B-0F4E-40DE-868F-168DD3C88EBE}" destId="{8CCD4EDA-0E30-43BE-8509-199507D9455C}" srcOrd="7" destOrd="0" presId="urn:microsoft.com/office/officeart/2008/layout/RadialCluster"/>
    <dgm:cxn modelId="{53E19981-DD47-4491-9A91-C55F01F5F6A8}" type="presParOf" srcId="{9D48971B-0F4E-40DE-868F-168DD3C88EBE}" destId="{C6BC5BC1-A4A4-48B9-9BD0-8D1415F2DB5E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</a:t>
          </a:r>
          <a:r>
            <a:rPr lang="ru-RU" sz="2800" b="1" dirty="0" smtClean="0">
              <a:solidFill>
                <a:schemeClr val="tx1"/>
              </a:solidFill>
            </a:rPr>
            <a:t>развитие</a:t>
          </a:r>
        </a:p>
        <a:p>
          <a:r>
            <a:rPr lang="ru-RU" sz="2800" b="1" dirty="0" smtClean="0">
              <a:solidFill>
                <a:schemeClr val="tx1"/>
              </a:solidFill>
            </a:rPr>
            <a:t>226,8 млн руб.</a:t>
          </a:r>
          <a:endParaRPr lang="ru-RU" sz="2800" b="1" dirty="0">
            <a:solidFill>
              <a:schemeClr val="tx1"/>
            </a:solidFill>
          </a:endParaRP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  <a:endParaRPr lang="ru-RU" dirty="0" smtClean="0"/>
        </a:p>
        <a:p>
          <a:r>
            <a:rPr lang="ru-RU" dirty="0" smtClean="0"/>
            <a:t>54,3 млн руб. – 23,9%</a:t>
          </a:r>
          <a:endParaRPr lang="ru-RU" dirty="0"/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</a:t>
          </a:r>
          <a:r>
            <a:rPr lang="ru-RU" dirty="0" smtClean="0"/>
            <a:t>имуществом</a:t>
          </a:r>
        </a:p>
        <a:p>
          <a:r>
            <a:rPr lang="ru-RU" dirty="0" smtClean="0"/>
            <a:t>125,6 млн руб. – 55,4%</a:t>
          </a:r>
          <a:endParaRPr lang="ru-RU" dirty="0"/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комплексное развитие сельских </a:t>
          </a:r>
          <a:r>
            <a:rPr lang="ru-RU" dirty="0" smtClean="0"/>
            <a:t>территорий</a:t>
          </a:r>
        </a:p>
        <a:p>
          <a:r>
            <a:rPr lang="ru-RU" dirty="0" smtClean="0"/>
            <a:t>43,1 млн руб. – 19,0% </a:t>
          </a:r>
          <a:endParaRPr lang="ru-RU" dirty="0"/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  <a:endParaRPr lang="ru-RU" dirty="0" smtClean="0"/>
        </a:p>
        <a:p>
          <a:r>
            <a:rPr lang="ru-RU" dirty="0" smtClean="0"/>
            <a:t>3,8 млн руб. – 1,7%</a:t>
          </a:r>
          <a:endParaRPr lang="ru-RU" dirty="0"/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52863" custLinFactNeighborY="-475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93472" custRadScaleInc="-177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30128" custRadScaleInc="86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87149" custRadScaleInc="11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96109" custRadScaleInc="-398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4D51C5-BF7D-4FDE-830A-FE812CD33CD9}" type="presOf" srcId="{5E72A612-8B8A-402D-B046-CF51C114C440}" destId="{C2AB0EC1-33D7-4002-A84A-4B3F2EA4BC5D}" srcOrd="0" destOrd="0" presId="urn:microsoft.com/office/officeart/2008/layout/RadialCluster"/>
    <dgm:cxn modelId="{B67C9BA5-FF8F-487C-84A7-7956DEC7D6FF}" type="presOf" srcId="{74D0DF41-587C-41D9-B594-62EDFE19F72E}" destId="{44AC298E-F55B-4A05-9DF0-941A7046CAAD}" srcOrd="0" destOrd="0" presId="urn:microsoft.com/office/officeart/2008/layout/RadialCluster"/>
    <dgm:cxn modelId="{65685CA0-4E79-4501-A70E-37875B7D898D}" type="presOf" srcId="{F1D62364-8FCA-49DD-B897-847CEBED0F4B}" destId="{077F13BE-22C0-4D8B-85A0-71F03A892FE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1B3185B8-FF94-4E98-96D5-6BAEE8F0D676}" type="presOf" srcId="{26C086D8-900E-4459-B560-98FE04041581}" destId="{F0CB75F0-D03C-4484-B66E-029EE3B27A65}" srcOrd="0" destOrd="0" presId="urn:microsoft.com/office/officeart/2008/layout/RadialCluster"/>
    <dgm:cxn modelId="{7D89EF61-4397-4B39-9367-F869B7A220D5}" type="presOf" srcId="{711196C6-3269-4DBB-8CDC-AA0CA7B970F7}" destId="{0FEE470A-C3B7-42AF-9B4A-75F4F41EC0B9}" srcOrd="0" destOrd="0" presId="urn:microsoft.com/office/officeart/2008/layout/RadialCluster"/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7C7BDBC1-9319-4634-84C4-35F323DC0FA1}" type="presOf" srcId="{26C35E9C-EB79-4EC3-A95A-7C0B3318C919}" destId="{2C419525-2432-4C75-A3DB-03B3A6DB18CB}" srcOrd="0" destOrd="0" presId="urn:microsoft.com/office/officeart/2008/layout/RadialCluster"/>
    <dgm:cxn modelId="{A0B9036D-465A-4F7F-8D9A-E23E60280F13}" type="presOf" srcId="{BEB3D69A-3E55-4E5A-9071-E8A2C685F980}" destId="{AFEE1A46-1D36-4397-A044-9E5E3A6A02F5}" srcOrd="0" destOrd="0" presId="urn:microsoft.com/office/officeart/2008/layout/RadialCluster"/>
    <dgm:cxn modelId="{517C5462-64E7-4096-AA07-AED975A73FFA}" type="presOf" srcId="{1F3EB45E-26E4-419B-BEAF-0772D5A89A98}" destId="{6C67D9B1-E50E-4B82-850B-48A101CD8916}" srcOrd="0" destOrd="0" presId="urn:microsoft.com/office/officeart/2008/layout/RadialCluster"/>
    <dgm:cxn modelId="{F719FD0A-BACC-41A9-84EB-ECD047908169}" type="presOf" srcId="{933857ED-7CC1-42EF-91C1-91ADADBCEA2E}" destId="{38B30900-81A2-4DE1-8694-6C18238AE2E0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4E4CE75C-E69C-4CD5-9CAF-A4F809284A21}" type="presOf" srcId="{EA26A8F3-01A0-4074-AC15-14AF7D25EB55}" destId="{2A201E2E-8BC9-4CD8-9385-ED6EAB347D95}" srcOrd="0" destOrd="0" presId="urn:microsoft.com/office/officeart/2008/layout/RadialCluster"/>
    <dgm:cxn modelId="{0EE9E7EA-5A08-4B3D-9980-7550B383D6DB}" type="presParOf" srcId="{C2AB0EC1-33D7-4002-A84A-4B3F2EA4BC5D}" destId="{9D48971B-0F4E-40DE-868F-168DD3C88EBE}" srcOrd="0" destOrd="0" presId="urn:microsoft.com/office/officeart/2008/layout/RadialCluster"/>
    <dgm:cxn modelId="{BBFBC736-7DC8-4347-AD50-A61BE3531E16}" type="presParOf" srcId="{9D48971B-0F4E-40DE-868F-168DD3C88EBE}" destId="{2A201E2E-8BC9-4CD8-9385-ED6EAB347D95}" srcOrd="0" destOrd="0" presId="urn:microsoft.com/office/officeart/2008/layout/RadialCluster"/>
    <dgm:cxn modelId="{058CE464-A105-4909-9653-700820686B23}" type="presParOf" srcId="{9D48971B-0F4E-40DE-868F-168DD3C88EBE}" destId="{38B30900-81A2-4DE1-8694-6C18238AE2E0}" srcOrd="1" destOrd="0" presId="urn:microsoft.com/office/officeart/2008/layout/RadialCluster"/>
    <dgm:cxn modelId="{BC4F4A02-0FF1-4546-AD85-C9118FCAC007}" type="presParOf" srcId="{9D48971B-0F4E-40DE-868F-168DD3C88EBE}" destId="{AFEE1A46-1D36-4397-A044-9E5E3A6A02F5}" srcOrd="2" destOrd="0" presId="urn:microsoft.com/office/officeart/2008/layout/RadialCluster"/>
    <dgm:cxn modelId="{6C5345BE-45CD-4A48-86AE-AF687682F09C}" type="presParOf" srcId="{9D48971B-0F4E-40DE-868F-168DD3C88EBE}" destId="{2C419525-2432-4C75-A3DB-03B3A6DB18CB}" srcOrd="3" destOrd="0" presId="urn:microsoft.com/office/officeart/2008/layout/RadialCluster"/>
    <dgm:cxn modelId="{D85D8280-EA9E-4AF7-B6E7-FDE1953B1613}" type="presParOf" srcId="{9D48971B-0F4E-40DE-868F-168DD3C88EBE}" destId="{44AC298E-F55B-4A05-9DF0-941A7046CAAD}" srcOrd="4" destOrd="0" presId="urn:microsoft.com/office/officeart/2008/layout/RadialCluster"/>
    <dgm:cxn modelId="{85207355-B77C-4FF7-8E31-50D2BE01F3A3}" type="presParOf" srcId="{9D48971B-0F4E-40DE-868F-168DD3C88EBE}" destId="{6C67D9B1-E50E-4B82-850B-48A101CD8916}" srcOrd="5" destOrd="0" presId="urn:microsoft.com/office/officeart/2008/layout/RadialCluster"/>
    <dgm:cxn modelId="{B35010FB-9E71-4C94-A019-0FA70145FA56}" type="presParOf" srcId="{9D48971B-0F4E-40DE-868F-168DD3C88EBE}" destId="{F0CB75F0-D03C-4484-B66E-029EE3B27A65}" srcOrd="6" destOrd="0" presId="urn:microsoft.com/office/officeart/2008/layout/RadialCluster"/>
    <dgm:cxn modelId="{985A3FD5-AE8D-4835-89D8-21BF40C24D85}" type="presParOf" srcId="{9D48971B-0F4E-40DE-868F-168DD3C88EBE}" destId="{0FEE470A-C3B7-42AF-9B4A-75F4F41EC0B9}" srcOrd="7" destOrd="0" presId="urn:microsoft.com/office/officeart/2008/layout/RadialCluster"/>
    <dgm:cxn modelId="{F26FC8A9-B231-4856-AD04-A1F0317B9EC8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22E0-7A2B-482F-8053-71E45C45DBB0}">
      <dsp:nvSpPr>
        <dsp:cNvPr id="0" name=""/>
        <dsp:cNvSpPr/>
      </dsp:nvSpPr>
      <dsp:spPr>
        <a:xfrm flipH="1">
          <a:off x="3121404" y="1584175"/>
          <a:ext cx="2822635" cy="2682701"/>
        </a:xfrm>
        <a:prstGeom prst="roundRect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 w="19050" cap="flat" cmpd="sng" algn="ctr">
          <a:noFill/>
          <a:prstDash val="solid"/>
          <a:round/>
        </a:ln>
        <a:effectLst>
          <a:softEdge rad="76200"/>
        </a:effectLst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252363" y="1715134"/>
        <a:ext cx="2560717" cy="2420783"/>
      </dsp:txXfrm>
    </dsp:sp>
    <dsp:sp modelId="{FFB4D8DF-DA6D-46D3-8658-FAA5E59A05E0}">
      <dsp:nvSpPr>
        <dsp:cNvPr id="0" name=""/>
        <dsp:cNvSpPr/>
      </dsp:nvSpPr>
      <dsp:spPr>
        <a:xfrm rot="5202252">
          <a:off x="4541982" y="4338888"/>
          <a:ext cx="1442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260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4E1B0-BC52-4794-9347-F4B7BCDA5C79}">
      <dsp:nvSpPr>
        <dsp:cNvPr id="0" name=""/>
        <dsp:cNvSpPr/>
      </dsp:nvSpPr>
      <dsp:spPr>
        <a:xfrm>
          <a:off x="2703681" y="4410899"/>
          <a:ext cx="3896880" cy="1176061"/>
        </a:xfrm>
        <a:prstGeom prst="roundRect">
          <a:avLst/>
        </a:prstGeom>
        <a:gradFill rotWithShape="0">
          <a:gsLst>
            <a:gs pos="0">
              <a:schemeClr val="accent3">
                <a:hueOff val="-4134818"/>
                <a:satOff val="6705"/>
                <a:lumOff val="49"/>
                <a:alphaOff val="0"/>
                <a:tint val="43000"/>
                <a:satMod val="165000"/>
              </a:schemeClr>
            </a:gs>
            <a:gs pos="55000">
              <a:schemeClr val="accent3">
                <a:hueOff val="-4134818"/>
                <a:satOff val="6705"/>
                <a:lumOff val="49"/>
                <a:alphaOff val="0"/>
                <a:tint val="83000"/>
                <a:satMod val="155000"/>
              </a:schemeClr>
            </a:gs>
            <a:gs pos="100000">
              <a:schemeClr val="accent3">
                <a:hueOff val="-4134818"/>
                <a:satOff val="6705"/>
                <a:lumOff val="4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Экономическое </a:t>
          </a:r>
          <a:r>
            <a:rPr lang="ru-RU" sz="2000" b="1" kern="1200" dirty="0" smtClean="0">
              <a:solidFill>
                <a:schemeClr val="tx1"/>
              </a:solidFill>
            </a:rPr>
            <a:t>развитие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220,4 млн руб. – 3,1%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1092" y="4468310"/>
        <a:ext cx="3782058" cy="1061239"/>
      </dsp:txXfrm>
    </dsp:sp>
    <dsp:sp modelId="{83102931-1314-43AB-9CAC-5AFAC0905739}">
      <dsp:nvSpPr>
        <dsp:cNvPr id="0" name=""/>
        <dsp:cNvSpPr/>
      </dsp:nvSpPr>
      <dsp:spPr>
        <a:xfrm rot="65732">
          <a:off x="5944015" y="2955109"/>
          <a:ext cx="2713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386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470B0-F698-4D73-90AA-5BB339FA778B}">
      <dsp:nvSpPr>
        <dsp:cNvPr id="0" name=""/>
        <dsp:cNvSpPr/>
      </dsp:nvSpPr>
      <dsp:spPr>
        <a:xfrm>
          <a:off x="6215377" y="2178643"/>
          <a:ext cx="2614173" cy="1608111"/>
        </a:xfrm>
        <a:prstGeom prst="roundRect">
          <a:avLst/>
        </a:prstGeom>
        <a:gradFill rotWithShape="0">
          <a:gsLst>
            <a:gs pos="0">
              <a:schemeClr val="accent3">
                <a:hueOff val="-8269636"/>
                <a:satOff val="13411"/>
                <a:lumOff val="98"/>
                <a:alphaOff val="0"/>
                <a:tint val="43000"/>
                <a:satMod val="165000"/>
              </a:schemeClr>
            </a:gs>
            <a:gs pos="55000">
              <a:schemeClr val="accent3">
                <a:hueOff val="-8269636"/>
                <a:satOff val="13411"/>
                <a:lumOff val="98"/>
                <a:alphaOff val="0"/>
                <a:tint val="83000"/>
                <a:satMod val="155000"/>
              </a:schemeClr>
            </a:gs>
            <a:gs pos="100000">
              <a:schemeClr val="accent3">
                <a:hueOff val="-8269636"/>
                <a:satOff val="13411"/>
                <a:lumOff val="9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Муниципальное </a:t>
          </a:r>
          <a:r>
            <a:rPr lang="ru-RU" sz="2000" b="1" kern="1200" dirty="0" smtClean="0">
              <a:solidFill>
                <a:schemeClr val="tx1"/>
              </a:solidFill>
            </a:rPr>
            <a:t>управление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537,4 млн руб. – 7,6</a:t>
          </a:r>
          <a:r>
            <a:rPr lang="ru-RU" sz="2400" b="1" kern="1200" dirty="0" smtClean="0">
              <a:solidFill>
                <a:schemeClr val="tx1"/>
              </a:solidFill>
            </a:rPr>
            <a:t>%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293879" y="2257145"/>
        <a:ext cx="2457169" cy="1451107"/>
      </dsp:txXfrm>
    </dsp:sp>
    <dsp:sp modelId="{25F933D6-6D14-427E-9725-B6DD707EC084}">
      <dsp:nvSpPr>
        <dsp:cNvPr id="0" name=""/>
        <dsp:cNvSpPr/>
      </dsp:nvSpPr>
      <dsp:spPr>
        <a:xfrm rot="16221082">
          <a:off x="4338139" y="1380118"/>
          <a:ext cx="4081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121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1B4FF-7B49-40E8-969A-388F36716E4F}">
      <dsp:nvSpPr>
        <dsp:cNvPr id="0" name=""/>
        <dsp:cNvSpPr/>
      </dsp:nvSpPr>
      <dsp:spPr>
        <a:xfrm>
          <a:off x="2487667" y="0"/>
          <a:ext cx="4118779" cy="1176061"/>
        </a:xfrm>
        <a:prstGeom prst="roundRect">
          <a:avLst/>
        </a:prstGeom>
        <a:gradFill rotWithShape="0">
          <a:gsLst>
            <a:gs pos="0">
              <a:schemeClr val="accent3">
                <a:hueOff val="-12404454"/>
                <a:satOff val="20116"/>
                <a:lumOff val="148"/>
                <a:alphaOff val="0"/>
                <a:tint val="43000"/>
                <a:satMod val="165000"/>
              </a:schemeClr>
            </a:gs>
            <a:gs pos="55000">
              <a:schemeClr val="accent3">
                <a:hueOff val="-12404454"/>
                <a:satOff val="20116"/>
                <a:lumOff val="148"/>
                <a:alphaOff val="0"/>
                <a:tint val="83000"/>
                <a:satMod val="155000"/>
              </a:schemeClr>
            </a:gs>
            <a:gs pos="100000">
              <a:schemeClr val="accent3">
                <a:hueOff val="-12404454"/>
                <a:satOff val="20116"/>
                <a:lumOff val="14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Социальное </a:t>
          </a:r>
          <a:r>
            <a:rPr lang="ru-RU" sz="2000" b="1" kern="1200" dirty="0" smtClean="0">
              <a:solidFill>
                <a:schemeClr val="tx1"/>
              </a:solidFill>
            </a:rPr>
            <a:t>разви</a:t>
          </a:r>
          <a:r>
            <a:rPr lang="ru-RU" sz="1800" b="1" kern="1200" dirty="0" smtClean="0">
              <a:solidFill>
                <a:schemeClr val="tx1"/>
              </a:solidFill>
            </a:rPr>
            <a:t>тие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4 890,7 млн руб. – 68,1%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78" y="57411"/>
        <a:ext cx="4003957" cy="1061239"/>
      </dsp:txXfrm>
    </dsp:sp>
    <dsp:sp modelId="{1244F5BC-BDB3-4C73-84AB-E2C648D217AF}">
      <dsp:nvSpPr>
        <dsp:cNvPr id="0" name=""/>
        <dsp:cNvSpPr/>
      </dsp:nvSpPr>
      <dsp:spPr>
        <a:xfrm rot="17793">
          <a:off x="3121404" y="2918445"/>
          <a:ext cx="863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334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8A190-899F-427B-AA72-EF21A362D575}">
      <dsp:nvSpPr>
        <dsp:cNvPr id="0" name=""/>
        <dsp:cNvSpPr/>
      </dsp:nvSpPr>
      <dsp:spPr>
        <a:xfrm>
          <a:off x="121775" y="2106638"/>
          <a:ext cx="3085962" cy="1608087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Развитие </a:t>
          </a:r>
          <a:r>
            <a:rPr lang="ru-RU" sz="2000" b="1" kern="1200" dirty="0" smtClean="0">
              <a:solidFill>
                <a:schemeClr val="tx1"/>
              </a:solidFill>
            </a:rPr>
            <a:t>инфраструктуры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1 503,0 млн руб. – 21,2%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275" y="2185138"/>
        <a:ext cx="2928962" cy="145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01E2E-8BC9-4CD8-9385-ED6EAB347D95}">
      <dsp:nvSpPr>
        <dsp:cNvPr id="0" name=""/>
        <dsp:cNvSpPr/>
      </dsp:nvSpPr>
      <dsp:spPr>
        <a:xfrm>
          <a:off x="2748710" y="0"/>
          <a:ext cx="4730918" cy="1434166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Социальное развитие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4 890,7 млн руб</a:t>
          </a:r>
          <a:r>
            <a:rPr lang="ru-RU" sz="2800" b="1" kern="1200" dirty="0" smtClean="0">
              <a:solidFill>
                <a:schemeClr val="tx1"/>
              </a:solidFill>
            </a:rPr>
            <a:t>.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2818720" y="70010"/>
        <a:ext cx="4590898" cy="1294146"/>
      </dsp:txXfrm>
    </dsp:sp>
    <dsp:sp modelId="{2C419525-2432-4C75-A3DB-03B3A6DB18CB}">
      <dsp:nvSpPr>
        <dsp:cNvPr id="0" name=""/>
        <dsp:cNvSpPr/>
      </dsp:nvSpPr>
      <dsp:spPr>
        <a:xfrm rot="9437678">
          <a:off x="3206108" y="1473171"/>
          <a:ext cx="2021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2101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C298E-F55B-4A05-9DF0-941A7046CAAD}">
      <dsp:nvSpPr>
        <dsp:cNvPr id="0" name=""/>
        <dsp:cNvSpPr/>
      </dsp:nvSpPr>
      <dsp:spPr>
        <a:xfrm>
          <a:off x="0" y="1512175"/>
          <a:ext cx="3556813" cy="1201309"/>
        </a:xfrm>
        <a:prstGeom prst="roundRect">
          <a:avLst/>
        </a:prstGeom>
        <a:gradFill rotWithShape="0">
          <a:gsLst>
            <a:gs pos="0">
              <a:schemeClr val="accent3">
                <a:hueOff val="-3307855"/>
                <a:satOff val="5364"/>
                <a:lumOff val="39"/>
                <a:alphaOff val="0"/>
                <a:tint val="43000"/>
                <a:satMod val="165000"/>
              </a:schemeClr>
            </a:gs>
            <a:gs pos="55000">
              <a:schemeClr val="accent3">
                <a:hueOff val="-3307855"/>
                <a:satOff val="5364"/>
                <a:lumOff val="39"/>
                <a:alphaOff val="0"/>
                <a:tint val="83000"/>
                <a:satMod val="155000"/>
              </a:schemeClr>
            </a:gs>
            <a:gs pos="100000">
              <a:schemeClr val="accent3">
                <a:hueOff val="-3307855"/>
                <a:satOff val="5364"/>
                <a:lumOff val="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Развитие отдельных направлений социальной </a:t>
          </a:r>
          <a:r>
            <a:rPr lang="ru-RU" sz="1600" kern="1200" dirty="0" smtClean="0"/>
            <a:t>сферы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75,1 млн руб. – 1,5%</a:t>
          </a:r>
          <a:endParaRPr lang="ru-RU" sz="1600" kern="1200" dirty="0"/>
        </a:p>
      </dsp:txBody>
      <dsp:txXfrm>
        <a:off x="58643" y="1570818"/>
        <a:ext cx="3439527" cy="1084023"/>
      </dsp:txXfrm>
    </dsp:sp>
    <dsp:sp modelId="{9EC3C421-C879-401D-B0DC-FF66B9825935}">
      <dsp:nvSpPr>
        <dsp:cNvPr id="0" name=""/>
        <dsp:cNvSpPr/>
      </dsp:nvSpPr>
      <dsp:spPr>
        <a:xfrm rot="3028545">
          <a:off x="5590967" y="1677772"/>
          <a:ext cx="6316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1632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F5A3F-731D-4CA8-A172-2EE92B59CD22}">
      <dsp:nvSpPr>
        <dsp:cNvPr id="0" name=""/>
        <dsp:cNvSpPr/>
      </dsp:nvSpPr>
      <dsp:spPr>
        <a:xfrm>
          <a:off x="4581085" y="1921379"/>
          <a:ext cx="4082181" cy="1246971"/>
        </a:xfrm>
        <a:prstGeom prst="roundRect">
          <a:avLst/>
        </a:prstGeom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Развитие молодежной политики, физической культуры и </a:t>
          </a:r>
          <a:r>
            <a:rPr lang="ru-RU" sz="1800" kern="1200" dirty="0" smtClean="0"/>
            <a:t>спорта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247,5 млн руб. -5,1%</a:t>
          </a:r>
          <a:endParaRPr lang="ru-RU" sz="1800" kern="1200" dirty="0"/>
        </a:p>
      </dsp:txBody>
      <dsp:txXfrm>
        <a:off x="4641957" y="1982251"/>
        <a:ext cx="3960437" cy="1125227"/>
      </dsp:txXfrm>
    </dsp:sp>
    <dsp:sp modelId="{93B815EC-CAA4-4507-9C9C-5543149824E5}">
      <dsp:nvSpPr>
        <dsp:cNvPr id="0" name=""/>
        <dsp:cNvSpPr/>
      </dsp:nvSpPr>
      <dsp:spPr>
        <a:xfrm rot="5030355">
          <a:off x="4171853" y="2569879"/>
          <a:ext cx="22846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84620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71378-8741-4EE4-A3D5-2875CA800DF9}">
      <dsp:nvSpPr>
        <dsp:cNvPr id="0" name=""/>
        <dsp:cNvSpPr/>
      </dsp:nvSpPr>
      <dsp:spPr>
        <a:xfrm>
          <a:off x="4005023" y="3705592"/>
          <a:ext cx="2993134" cy="120130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chemeClr val="accent2">
                  <a:lumMod val="50000"/>
                </a:schemeClr>
              </a:solidFill>
            </a:rPr>
            <a:t>Развитие сферы </a:t>
          </a:r>
          <a:r>
            <a:rPr lang="ru-RU" sz="1900" kern="1200" dirty="0" smtClean="0">
              <a:solidFill>
                <a:schemeClr val="accent2">
                  <a:lumMod val="50000"/>
                </a:schemeClr>
              </a:solidFill>
            </a:rPr>
            <a:t>культуры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2">
                  <a:lumMod val="50000"/>
                </a:schemeClr>
              </a:solidFill>
            </a:rPr>
            <a:t>512,6 млн руб. – 10,5% </a:t>
          </a:r>
          <a:endParaRPr lang="ru-RU" sz="19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063666" y="3764235"/>
        <a:ext cx="2875848" cy="1084023"/>
      </dsp:txXfrm>
    </dsp:sp>
    <dsp:sp modelId="{0FEE470A-C3B7-42AF-9B4A-75F4F41EC0B9}">
      <dsp:nvSpPr>
        <dsp:cNvPr id="0" name=""/>
        <dsp:cNvSpPr/>
      </dsp:nvSpPr>
      <dsp:spPr>
        <a:xfrm rot="7336048">
          <a:off x="1706266" y="3063228"/>
          <a:ext cx="3853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3191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F13BE-22C0-4D8B-85A0-71F03A892FE9}">
      <dsp:nvSpPr>
        <dsp:cNvPr id="0" name=""/>
        <dsp:cNvSpPr/>
      </dsp:nvSpPr>
      <dsp:spPr>
        <a:xfrm>
          <a:off x="692650" y="4692290"/>
          <a:ext cx="3064828" cy="1201309"/>
        </a:xfrm>
        <a:prstGeom prst="roundRect">
          <a:avLst/>
        </a:prstGeom>
        <a:gradFill rotWithShape="0">
          <a:gsLst>
            <a:gs pos="0">
              <a:schemeClr val="accent3">
                <a:hueOff val="-13231418"/>
                <a:satOff val="21458"/>
                <a:lumOff val="158"/>
                <a:alphaOff val="0"/>
                <a:tint val="43000"/>
                <a:satMod val="165000"/>
              </a:schemeClr>
            </a:gs>
            <a:gs pos="55000">
              <a:schemeClr val="accent3">
                <a:hueOff val="-13231418"/>
                <a:satOff val="21458"/>
                <a:lumOff val="158"/>
                <a:alphaOff val="0"/>
                <a:tint val="83000"/>
                <a:satMod val="155000"/>
              </a:schemeClr>
            </a:gs>
            <a:gs pos="100000">
              <a:schemeClr val="accent3">
                <a:hueOff val="-13231418"/>
                <a:satOff val="21458"/>
                <a:lumOff val="1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rgbClr val="006600"/>
              </a:solidFill>
            </a:rPr>
            <a:t>Развитие системы образования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3 947,6 млн руб. – 80,7%</a:t>
          </a:r>
          <a:endParaRPr lang="ru-RU" sz="2100" kern="1200" dirty="0">
            <a:solidFill>
              <a:srgbClr val="0066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293" y="4750933"/>
        <a:ext cx="2947542" cy="1084023"/>
      </dsp:txXfrm>
    </dsp:sp>
    <dsp:sp modelId="{2DD399CF-5176-4341-80E0-2C7B737DD61B}">
      <dsp:nvSpPr>
        <dsp:cNvPr id="0" name=""/>
        <dsp:cNvSpPr/>
      </dsp:nvSpPr>
      <dsp:spPr>
        <a:xfrm rot="8294917">
          <a:off x="2131613" y="2265251"/>
          <a:ext cx="24961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6128" y="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EFF82-156B-4F64-9108-F2DB37B86FFF}">
      <dsp:nvSpPr>
        <dsp:cNvPr id="0" name=""/>
        <dsp:cNvSpPr/>
      </dsp:nvSpPr>
      <dsp:spPr>
        <a:xfrm>
          <a:off x="0" y="3096337"/>
          <a:ext cx="3551250" cy="1201309"/>
        </a:xfrm>
        <a:prstGeom prst="roundRect">
          <a:avLst/>
        </a:prstGeom>
        <a:gradFill rotWithShape="0">
          <a:gsLst>
            <a:gs pos="0">
              <a:schemeClr val="accent3">
                <a:hueOff val="-16539272"/>
                <a:satOff val="26822"/>
                <a:lumOff val="197"/>
                <a:alphaOff val="0"/>
                <a:tint val="43000"/>
                <a:satMod val="165000"/>
              </a:schemeClr>
            </a:gs>
            <a:gs pos="55000">
              <a:schemeClr val="accent3">
                <a:hueOff val="-16539272"/>
                <a:satOff val="26822"/>
                <a:lumOff val="197"/>
                <a:alphaOff val="0"/>
                <a:tint val="83000"/>
                <a:satMod val="155000"/>
              </a:schemeClr>
            </a:gs>
            <a:gs pos="100000">
              <a:schemeClr val="accent3">
                <a:hueOff val="-16539272"/>
                <a:satOff val="26822"/>
                <a:lumOff val="1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5">
                  <a:lumMod val="75000"/>
                </a:schemeClr>
              </a:solidFill>
            </a:rPr>
            <a:t>Обеспечение безопасности населения и территории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5">
                  <a:lumMod val="75000"/>
                </a:schemeClr>
              </a:solidFill>
            </a:rPr>
            <a:t>107,8 млн руб. – 2,2%</a:t>
          </a:r>
          <a:endParaRPr lang="ru-RU" sz="19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8643" y="3154980"/>
        <a:ext cx="3433964" cy="1084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0.24853</cdr:x>
      <cdr:y>0.7498</cdr:y>
    </cdr:from>
    <cdr:to>
      <cdr:x>0.52924</cdr:x>
      <cdr:y>1</cdr:y>
    </cdr:to>
    <cdr:sp macro="" textlink="">
      <cdr:nvSpPr>
        <cdr:cNvPr id="2" name="TextBox 59"/>
        <cdr:cNvSpPr txBox="1"/>
      </cdr:nvSpPr>
      <cdr:spPr>
        <a:xfrm xmlns:a="http://schemas.openxmlformats.org/drawingml/2006/main">
          <a:off x="1071675" y="2213656"/>
          <a:ext cx="1210437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уточненный бюджет </a:t>
          </a:r>
          <a:endParaRPr lang="ru-RU" sz="1400" b="1" dirty="0">
            <a:latin typeface="Times New Roman" panose="02020603050405020304" pitchFamily="18" charset="0"/>
            <a:ea typeface="Roboto Condensed Light" panose="02000000000000000000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0.58829</cdr:x>
      <cdr:y>0.7498</cdr:y>
    </cdr:from>
    <cdr:to>
      <cdr:x>0.95567</cdr:x>
      <cdr:y>1</cdr:y>
    </cdr:to>
    <cdr:sp macro="" textlink="">
      <cdr:nvSpPr>
        <cdr:cNvPr id="3" name="TextBox 59"/>
        <cdr:cNvSpPr txBox="1"/>
      </cdr:nvSpPr>
      <cdr:spPr>
        <a:xfrm xmlns:a="http://schemas.openxmlformats.org/drawingml/2006/main">
          <a:off x="2536739" y="2232255"/>
          <a:ext cx="1584163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утвержденный бюджет</a:t>
          </a:r>
          <a:endParaRPr lang="ru-RU" sz="1400" b="1" dirty="0">
            <a:latin typeface="Times New Roman" panose="02020603050405020304" pitchFamily="18" charset="0"/>
            <a:ea typeface="Roboto Condensed Light" panose="02000000000000000000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0.51572</cdr:x>
      <cdr:y>0.35127</cdr:y>
    </cdr:from>
    <cdr:to>
      <cdr:x>0.69301</cdr:x>
      <cdr:y>0.44509</cdr:y>
    </cdr:to>
    <cdr:sp macro="" textlink="">
      <cdr:nvSpPr>
        <cdr:cNvPr id="4" name="TextBox 19"/>
        <cdr:cNvSpPr txBox="1"/>
      </cdr:nvSpPr>
      <cdr:spPr>
        <a:xfrm xmlns:a="http://schemas.openxmlformats.org/drawingml/2006/main">
          <a:off x="2223813" y="1037064"/>
          <a:ext cx="76450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11,8 </a:t>
          </a:r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0.81633</cdr:x>
      <cdr:y>0.04104</cdr:y>
    </cdr:from>
    <cdr:to>
      <cdr:x>0.98344</cdr:x>
      <cdr:y>0.15227</cdr:y>
    </cdr:to>
    <cdr:sp macro="" textlink="">
      <cdr:nvSpPr>
        <cdr:cNvPr id="5" name="TextBox 110"/>
        <cdr:cNvSpPr txBox="1"/>
      </cdr:nvSpPr>
      <cdr:spPr>
        <a:xfrm xmlns:a="http://schemas.openxmlformats.org/drawingml/2006/main">
          <a:off x="3520078" y="96523"/>
          <a:ext cx="720567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  <cdr:relSizeAnchor xmlns:cdr="http://schemas.openxmlformats.org/drawingml/2006/chartDrawing">
    <cdr:from>
      <cdr:x>0.48784</cdr:x>
      <cdr:y>0.53659</cdr:y>
    </cdr:from>
    <cdr:to>
      <cdr:x>0.6671</cdr:x>
      <cdr:y>0.63041</cdr:y>
    </cdr:to>
    <cdr:sp macro="" textlink="">
      <cdr:nvSpPr>
        <cdr:cNvPr id="6" name="TextBox 19"/>
        <cdr:cNvSpPr txBox="1"/>
      </cdr:nvSpPr>
      <cdr:spPr>
        <a:xfrm xmlns:a="http://schemas.openxmlformats.org/drawingml/2006/main">
          <a:off x="2103593" y="1584190"/>
          <a:ext cx="77296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15,5 </a:t>
          </a:r>
          <a:r>
            <a: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0.34873</cdr:x>
      <cdr:y>0.63415</cdr:y>
    </cdr:from>
    <cdr:to>
      <cdr:x>0.73281</cdr:x>
      <cdr:y>0.68293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="" xmlns:a16="http://schemas.microsoft.com/office/drawing/2014/main" id="{C6CA29AB-3528-96CB-3E34-4616E21B4F2B}"/>
            </a:ext>
          </a:extLst>
        </cdr:cNvPr>
        <cdr:cNvCxnSpPr/>
      </cdr:nvCxnSpPr>
      <cdr:spPr>
        <a:xfrm xmlns:a="http://schemas.openxmlformats.org/drawingml/2006/main" flipV="1">
          <a:off x="1503743" y="1872208"/>
          <a:ext cx="1656184" cy="144017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0.69984</cdr:x>
      <cdr:y>0.79609</cdr:y>
    </cdr:from>
    <cdr:to>
      <cdr:x>0.90416</cdr:x>
      <cdr:y>0.90666</cdr:y>
    </cdr:to>
    <cdr:sp macro="" textlink="">
      <cdr:nvSpPr>
        <cdr:cNvPr id="3" name="TextBox 59"/>
        <cdr:cNvSpPr txBox="1"/>
      </cdr:nvSpPr>
      <cdr:spPr>
        <a:xfrm xmlns:a="http://schemas.openxmlformats.org/drawingml/2006/main">
          <a:off x="4112704" y="1994368"/>
          <a:ext cx="120071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dirty="0">
            <a:latin typeface="Oswald Light" panose="00000400000000000000" pitchFamily="2" charset="-52"/>
            <a:ea typeface="Roboto Condensed Light" panose="02000000000000000000" pitchFamily="2" charset="0"/>
            <a:cs typeface="Roboto Condensed Light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0.8706</cdr:x>
      <cdr:y>0</cdr:y>
    </cdr:from>
    <cdr:to>
      <cdr:x>1</cdr:x>
      <cdr:y>0.11662</cdr:y>
    </cdr:to>
    <cdr:sp macro="" textlink="">
      <cdr:nvSpPr>
        <cdr:cNvPr id="4" name="TextBox 110"/>
        <cdr:cNvSpPr txBox="1"/>
      </cdr:nvSpPr>
      <cdr:spPr>
        <a:xfrm xmlns:a="http://schemas.openxmlformats.org/drawingml/2006/main">
          <a:off x="4727944" y="0"/>
          <a:ext cx="70273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 руб.</a:t>
          </a:r>
        </a:p>
      </cdr:txBody>
    </cdr:sp>
  </cdr:relSizeAnchor>
  <cdr:relSizeAnchor xmlns:cdr="http://schemas.openxmlformats.org/drawingml/2006/chartDrawing">
    <cdr:from>
      <cdr:x>0.39611</cdr:x>
      <cdr:y>0.3638</cdr:y>
    </cdr:from>
    <cdr:to>
      <cdr:x>0.61754</cdr:x>
      <cdr:y>0.60633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D10020C5-19B1-4D51-6CAD-0E5C07FA2BA0}"/>
            </a:ext>
          </a:extLst>
        </cdr:cNvPr>
        <cdr:cNvCxnSpPr/>
      </cdr:nvCxnSpPr>
      <cdr:spPr>
        <a:xfrm xmlns:a="http://schemas.openxmlformats.org/drawingml/2006/main" flipV="1">
          <a:off x="1416973" y="864096"/>
          <a:ext cx="792088" cy="57606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0.41624</cdr:x>
      <cdr:y>0.30317</cdr:y>
    </cdr:from>
    <cdr:to>
      <cdr:x>0.59741</cdr:x>
      <cdr:y>0.39412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88981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0.39611</cdr:x>
      <cdr:y>0.24253</cdr:y>
    </cdr:from>
    <cdr:to>
      <cdr:x>0.61754</cdr:x>
      <cdr:y>0.39412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16973" y="576064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3,4 раза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0.37982</cdr:x>
      <cdr:y>0.2391</cdr:y>
    </cdr:from>
    <cdr:to>
      <cdr:x>0.65238</cdr:x>
      <cdr:y>0.42587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="" xmlns:a16="http://schemas.microsoft.com/office/drawing/2014/main" id="{8166E968-12CE-731A-6C5E-875CE27DBA43}"/>
            </a:ext>
          </a:extLst>
        </cdr:cNvPr>
        <cdr:cNvCxnSpPr/>
      </cdr:nvCxnSpPr>
      <cdr:spPr>
        <a:xfrm xmlns:a="http://schemas.openxmlformats.org/drawingml/2006/main" flipV="1">
          <a:off x="1593100" y="553129"/>
          <a:ext cx="1143203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0.39486</cdr:x>
      <cdr:y>0.20798</cdr:y>
    </cdr:from>
    <cdr:to>
      <cdr:x>0.60088</cdr:x>
      <cdr:y>0.30136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56183" y="481121"/>
          <a:ext cx="86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+1,8%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0.45763</cdr:x>
      <cdr:y>0.32279</cdr:y>
    </cdr:from>
    <cdr:to>
      <cdr:x>0.70629</cdr:x>
      <cdr:y>0.42419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="" xmlns:a16="http://schemas.microsoft.com/office/drawing/2014/main" id="{CC4D3BE5-D23C-4B76-823D-9DDE3002B084}"/>
            </a:ext>
          </a:extLst>
        </cdr:cNvPr>
        <cdr:cNvCxnSpPr/>
      </cdr:nvCxnSpPr>
      <cdr:spPr>
        <a:xfrm xmlns:a="http://schemas.openxmlformats.org/drawingml/2006/main" flipV="1">
          <a:off x="1944216" y="745341"/>
          <a:ext cx="1056425" cy="23413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0.47458</cdr:x>
      <cdr:y>0.2183</cdr:y>
    </cdr:from>
    <cdr:to>
      <cdr:x>0.69844</cdr:x>
      <cdr:y>0.3523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016224" y="504056"/>
          <a:ext cx="951074" cy="3094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36,2 </a:t>
          </a:r>
          <a:r>
            <a:rPr lang="ru-RU" sz="1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0.55006</cdr:x>
      <cdr:y>0.01125</cdr:y>
    </cdr:from>
    <cdr:to>
      <cdr:x>0.6914</cdr:x>
      <cdr:y>0.10192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163098" y="34383"/>
          <a:ext cx="812800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0.25424</cdr:x>
      <cdr:y>0.76282</cdr:y>
    </cdr:from>
    <cdr:to>
      <cdr:x>0.52542</cdr:x>
      <cdr:y>0.96276</cdr:y>
    </cdr:to>
    <cdr:sp macro="" textlink="">
      <cdr:nvSpPr>
        <cdr:cNvPr id="22" name="TextBox 59"/>
        <cdr:cNvSpPr txBox="1"/>
      </cdr:nvSpPr>
      <cdr:spPr>
        <a:xfrm xmlns:a="http://schemas.openxmlformats.org/drawingml/2006/main">
          <a:off x="1080120" y="1761392"/>
          <a:ext cx="1152128" cy="4616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год </a:t>
          </a:r>
          <a:b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(уточ. план )</a:t>
          </a:r>
        </a:p>
      </cdr:txBody>
    </cdr:sp>
  </cdr:relSizeAnchor>
  <cdr:relSizeAnchor xmlns:cdr="http://schemas.openxmlformats.org/drawingml/2006/chartDrawing">
    <cdr:from>
      <cdr:x>0.61017</cdr:x>
      <cdr:y>0.75938</cdr:y>
    </cdr:from>
    <cdr:to>
      <cdr:x>0.94915</cdr:x>
      <cdr:y>0.95932</cdr:y>
    </cdr:to>
    <cdr:sp macro="" textlink="">
      <cdr:nvSpPr>
        <cdr:cNvPr id="23" name="TextBox 59"/>
        <cdr:cNvSpPr txBox="1"/>
      </cdr:nvSpPr>
      <cdr:spPr>
        <a:xfrm xmlns:a="http://schemas.openxmlformats.org/drawingml/2006/main">
          <a:off x="2592288" y="1753453"/>
          <a:ext cx="1440147" cy="4616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год</a:t>
          </a:r>
          <a:b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2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(проект бюджета)</a:t>
          </a:r>
        </a:p>
      </cdr:txBody>
    </cdr:sp>
  </cdr:relSizeAnchor>
  <cdr:relSizeAnchor xmlns:cdr="http://schemas.openxmlformats.org/drawingml/2006/chartDrawing">
    <cdr:from>
      <cdr:x>0.0339</cdr:x>
      <cdr:y>0</cdr:y>
    </cdr:from>
    <cdr:to>
      <cdr:x>0.23729</cdr:x>
      <cdr:y>0.11996</cdr:y>
    </cdr:to>
    <cdr:sp macro="" textlink="">
      <cdr:nvSpPr>
        <cdr:cNvPr id="24" name="TextBox 110"/>
        <cdr:cNvSpPr txBox="1"/>
      </cdr:nvSpPr>
      <cdr:spPr>
        <a:xfrm xmlns:a="http://schemas.openxmlformats.org/drawingml/2006/main">
          <a:off x="144016" y="0"/>
          <a:ext cx="86409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0.537</cdr:x>
      <cdr:y>0.03852</cdr:y>
    </cdr:from>
    <cdr:to>
      <cdr:x>0.70236</cdr:x>
      <cdr:y>0.19677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38488" y="69339"/>
          <a:ext cx="720088" cy="284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0.24955</cdr:x>
      <cdr:y>0.05316</cdr:y>
    </cdr:from>
    <cdr:to>
      <cdr:x>0.36767</cdr:x>
      <cdr:y>0.12403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1251" y="216024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0.37909</cdr:x>
      <cdr:y>0.59868</cdr:y>
    </cdr:from>
    <cdr:to>
      <cdr:x>0.64446</cdr:x>
      <cdr:y>0.69755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440160" y="2255786"/>
          <a:ext cx="1008112" cy="37254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0.17059</cdr:x>
      <cdr:y>0.12091</cdr:y>
    </cdr:from>
    <cdr:to>
      <cdr:x>0.37851</cdr:x>
      <cdr:y>0.23996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48072" y="455586"/>
          <a:ext cx="789868" cy="448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272,1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0.62907</cdr:x>
      <cdr:y>0.04447</cdr:y>
    </cdr:from>
    <cdr:to>
      <cdr:x>0.84939</cdr:x>
      <cdr:y>0.13971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389829" y="167554"/>
          <a:ext cx="836965" cy="358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361,4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0.37909</cdr:x>
      <cdr:y>0.38846</cdr:y>
    </cdr:from>
    <cdr:to>
      <cdr:x>0.64446</cdr:x>
      <cdr:y>0.46822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440160" y="1463698"/>
          <a:ext cx="1008112" cy="30053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0.39805</cdr:x>
      <cdr:y>0.14002</cdr:y>
    </cdr:from>
    <cdr:to>
      <cdr:x>0.66085</cdr:x>
      <cdr:y>0.22002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1512168" y="527594"/>
          <a:ext cx="998360" cy="301436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0.37909</cdr:x>
      <cdr:y>0.08269</cdr:y>
    </cdr:from>
    <cdr:to>
      <cdr:x>0.62168</cdr:x>
      <cdr:y>0.16269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440160" y="311570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sz="3200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+ 32,8%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0.39805</cdr:x>
      <cdr:y>0.55313</cdr:y>
    </cdr:from>
    <cdr:to>
      <cdr:x>0.64063</cdr:x>
      <cdr:y>0.63313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512168" y="2084167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+ 3,4%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0.37909</cdr:x>
      <cdr:y>0.31202</cdr:y>
    </cdr:from>
    <cdr:to>
      <cdr:x>0.62168</cdr:x>
      <cdr:y>0.39202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440160" y="1175666"/>
          <a:ext cx="921563" cy="30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+ 51,0%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0.23163</cdr:x>
      <cdr:y>0.41677</cdr:y>
    </cdr:from>
    <cdr:to>
      <cdr:x>0.3452</cdr:x>
      <cdr:y>0.58323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01536" y="901465"/>
          <a:ext cx="9814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0.60632</cdr:x>
      <cdr:y>0.09365</cdr:y>
    </cdr:from>
    <cdr:to>
      <cdr:x>0.7303</cdr:x>
      <cdr:y>0.17276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82858" y="473623"/>
          <a:ext cx="1080250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2,5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0.14167</cdr:x>
      <cdr:y>0.19781</cdr:y>
    </cdr:from>
    <cdr:to>
      <cdr:x>0.37874</cdr:x>
      <cdr:y>0.29661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3474" y="663034"/>
          <a:ext cx="909435" cy="331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342,1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0.61095</cdr:x>
      <cdr:y>0.08292</cdr:y>
    </cdr:from>
    <cdr:to>
      <cdr:x>0.85497</cdr:x>
      <cdr:y>0.17269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343674" y="277926"/>
          <a:ext cx="936093" cy="3009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451,2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0.3857</cdr:x>
      <cdr:y>0.32038</cdr:y>
    </cdr:from>
    <cdr:to>
      <cdr:x>0.61095</cdr:x>
      <cdr:y>0.39664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479578" y="1073874"/>
          <a:ext cx="864096" cy="25561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3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0.36692</cdr:x>
      <cdr:y>0.54791</cdr:y>
    </cdr:from>
    <cdr:to>
      <cdr:x>0.61095</cdr:x>
      <cdr:y>0.5977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1407570" y="1836544"/>
          <a:ext cx="936104" cy="16689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6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0.27307</cdr:x>
      <cdr:y>0.09846</cdr:y>
    </cdr:from>
    <cdr:to>
      <cdr:x>0.74234</cdr:x>
      <cdr:y>0.20198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047530" y="330033"/>
          <a:ext cx="1800200" cy="34698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1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0.36692</cdr:x>
      <cdr:y>0.01866</cdr:y>
    </cdr:from>
    <cdr:to>
      <cdr:x>0.62972</cdr:x>
      <cdr:y>0.12254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407570" y="62550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+25,0 %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0.3857</cdr:x>
      <cdr:y>0.47084</cdr:y>
    </cdr:from>
    <cdr:to>
      <cdr:x>0.64849</cdr:x>
      <cdr:y>0.57472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479578" y="1578211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+37,4 %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0.34815</cdr:x>
      <cdr:y>0.26295</cdr:y>
    </cdr:from>
    <cdr:to>
      <cdr:x>0.61095</cdr:x>
      <cdr:y>0.36683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335562" y="881381"/>
          <a:ext cx="1008112" cy="348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+7,7 %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0.21382</cdr:x>
      <cdr:y>0.19626</cdr:y>
    </cdr:from>
    <cdr:to>
      <cdr:x>0.39996</cdr:x>
      <cdr:y>0.30008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3002" y="1020601"/>
          <a:ext cx="1621831" cy="539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244,5</a:t>
          </a:r>
        </a:p>
        <a:p xmlns:a="http://schemas.openxmlformats.org/drawingml/2006/main">
          <a:pPr algn="ctr"/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0.68489</cdr:x>
      <cdr:y>0.19468</cdr:y>
    </cdr:from>
    <cdr:to>
      <cdr:x>0.85437</cdr:x>
      <cdr:y>0.27232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67430" y="1012399"/>
          <a:ext cx="1476673" cy="403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261,5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0.48654</cdr:x>
      <cdr:y>0.14607</cdr:y>
    </cdr:from>
    <cdr:to>
      <cdr:x>0.61877</cdr:x>
      <cdr:y>0.2161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39244" y="759600"/>
          <a:ext cx="1152116" cy="364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7,0%</a:t>
          </a:r>
        </a:p>
      </cdr:txBody>
    </cdr:sp>
  </cdr:relSizeAnchor>
  <cdr:relSizeAnchor xmlns:cdr="http://schemas.openxmlformats.org/drawingml/2006/chartDrawing">
    <cdr:from>
      <cdr:x>0.47107</cdr:x>
      <cdr:y>0.3062</cdr:y>
    </cdr:from>
    <cdr:to>
      <cdr:x>0.61157</cdr:x>
      <cdr:y>0.37543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4438" y="1592365"/>
          <a:ext cx="1224172" cy="360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5,9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0.47107</cdr:x>
      <cdr:y>0.61608</cdr:y>
    </cdr:from>
    <cdr:to>
      <cdr:x>0.59504</cdr:x>
      <cdr:y>0.713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104456" y="3203829"/>
          <a:ext cx="1080147" cy="504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7,8</a:t>
          </a:r>
          <a:r>
            <a: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0.40496</cdr:x>
      <cdr:y>0.38771</cdr:y>
    </cdr:from>
    <cdr:to>
      <cdr:x>0.66942</cdr:x>
      <cdr:y>0.48458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="" xmlns:a16="http://schemas.microsoft.com/office/drawing/2014/main" id="{6F799B4D-5663-9B5C-E896-4194DBF1C758}"/>
            </a:ext>
          </a:extLst>
        </cdr:cNvPr>
        <cdr:cNvCxnSpPr/>
      </cdr:nvCxnSpPr>
      <cdr:spPr>
        <a:xfrm xmlns:a="http://schemas.openxmlformats.org/drawingml/2006/main" flipV="1">
          <a:off x="3528392" y="2016224"/>
          <a:ext cx="2304256" cy="503783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0.26494</cdr:x>
      <cdr:y>0.09361</cdr:y>
    </cdr:from>
    <cdr:to>
      <cdr:x>0.44336</cdr:x>
      <cdr:y>0.20742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8370" y="223931"/>
          <a:ext cx="719441" cy="272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2 694,1</a:t>
          </a:r>
        </a:p>
      </cdr:txBody>
    </cdr:sp>
  </cdr:relSizeAnchor>
  <cdr:relSizeAnchor xmlns:cdr="http://schemas.openxmlformats.org/drawingml/2006/chartDrawing">
    <cdr:from>
      <cdr:x>0.66918</cdr:x>
      <cdr:y>0.06885</cdr:y>
    </cdr:from>
    <cdr:to>
      <cdr:x>0.85647</cdr:x>
      <cdr:y>0.15696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98415" y="183974"/>
          <a:ext cx="755237" cy="235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050,5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0.41918</cdr:x>
      <cdr:y>0.50035</cdr:y>
    </cdr:from>
    <cdr:to>
      <cdr:x>0.70489</cdr:x>
      <cdr:y>0.53829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F915988E-DC22-448B-9095-F35B53D5F9E2}"/>
            </a:ext>
          </a:extLst>
        </cdr:cNvPr>
        <cdr:cNvCxnSpPr/>
      </cdr:nvCxnSpPr>
      <cdr:spPr>
        <a:xfrm xmlns:a="http://schemas.openxmlformats.org/drawingml/2006/main" flipV="1">
          <a:off x="1690303" y="1337027"/>
          <a:ext cx="1152128" cy="101384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0.47275</cdr:x>
      <cdr:y>0.41303</cdr:y>
    </cdr:from>
    <cdr:to>
      <cdr:x>0.65732</cdr:x>
      <cdr:y>0.5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06327" y="1103700"/>
          <a:ext cx="744284" cy="232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sz="1200" b="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10,9%</a:t>
          </a:r>
          <a:endParaRPr lang="ru-RU" sz="1200" b="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0.42575</cdr:x>
      <cdr:y>0.24147</cdr:y>
    </cdr:from>
    <cdr:to>
      <cdr:x>0.71146</cdr:x>
      <cdr:y>0.27215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="" xmlns:a16="http://schemas.microsoft.com/office/drawing/2014/main" id="{2380C0AD-57BE-4362-A1AC-69B6C87DA3E4}"/>
            </a:ext>
          </a:extLst>
        </cdr:cNvPr>
        <cdr:cNvCxnSpPr/>
      </cdr:nvCxnSpPr>
      <cdr:spPr>
        <a:xfrm xmlns:a="http://schemas.openxmlformats.org/drawingml/2006/main" flipV="1">
          <a:off x="1762311" y="792088"/>
          <a:ext cx="1182631" cy="10064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stealth" w="med" len="lg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0.46055</cdr:x>
      <cdr:y>0.17561</cdr:y>
    </cdr:from>
    <cdr:to>
      <cdr:x>0.68436</cdr:x>
      <cdr:y>0.29602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906327" y="576064"/>
          <a:ext cx="926410" cy="394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+ 25,5 %</a:t>
          </a:r>
        </a:p>
      </cdr:txBody>
    </cdr:sp>
  </cdr:relSizeAnchor>
  <cdr:relSizeAnchor xmlns:cdr="http://schemas.openxmlformats.org/drawingml/2006/chartDrawing">
    <cdr:from>
      <cdr:x>0.4078</cdr:x>
      <cdr:y>0.14969</cdr:y>
    </cdr:from>
    <cdr:to>
      <cdr:x>0.68703</cdr:x>
      <cdr:y>0.18392</cdr:y>
    </cdr:to>
    <cdr:cxnSp macro="">
      <cdr:nvCxnSpPr>
        <cdr:cNvPr id="18" name="Прямая со стрелкой 17">
          <a:extLst xmlns:a="http://schemas.openxmlformats.org/drawingml/2006/main">
            <a:ext uri="{FF2B5EF4-FFF2-40B4-BE49-F238E27FC236}">
              <a16:creationId xmlns="" xmlns:a16="http://schemas.microsoft.com/office/drawing/2014/main" id="{43DC1A13-EC68-4BF1-8D56-32E0982364E4}"/>
            </a:ext>
          </a:extLst>
        </cdr:cNvPr>
        <cdr:cNvCxnSpPr/>
      </cdr:nvCxnSpPr>
      <cdr:spPr>
        <a:xfrm xmlns:a="http://schemas.openxmlformats.org/drawingml/2006/main" flipV="1">
          <a:off x="1644434" y="399998"/>
          <a:ext cx="1125989" cy="91478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stealth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0.55006</cdr:x>
      <cdr:y>0.01125</cdr:y>
    </cdr:from>
    <cdr:to>
      <cdr:x>0.6914</cdr:x>
      <cdr:y>0.10192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3163098" y="34383"/>
          <a:ext cx="812800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0.45489</cdr:x>
      <cdr:y>0.01495</cdr:y>
    </cdr:from>
    <cdr:to>
      <cdr:x>0.6867</cdr:x>
      <cdr:y>0.13658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1882913" y="49041"/>
          <a:ext cx="959518" cy="398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13,2 </a:t>
          </a:r>
          <a:r>
            <a:rPr lang="ru-RU" sz="1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0.1996</cdr:x>
      <cdr:y>0.61464</cdr:y>
    </cdr:from>
    <cdr:to>
      <cdr:x>0.50039</cdr:x>
      <cdr:y>0.83982</cdr:y>
    </cdr:to>
    <cdr:sp macro="" textlink="">
      <cdr:nvSpPr>
        <cdr:cNvPr id="22" name="TextBox 59"/>
        <cdr:cNvSpPr txBox="1"/>
      </cdr:nvSpPr>
      <cdr:spPr>
        <a:xfrm xmlns:a="http://schemas.openxmlformats.org/drawingml/2006/main">
          <a:off x="826197" y="2016214"/>
          <a:ext cx="1245073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2023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уточненный </a:t>
          </a:r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план </a:t>
          </a:r>
        </a:p>
      </cdr:txBody>
    </cdr:sp>
  </cdr:relSizeAnchor>
  <cdr:relSizeAnchor xmlns:cdr="http://schemas.openxmlformats.org/drawingml/2006/chartDrawing">
    <cdr:from>
      <cdr:x>0.57989</cdr:x>
      <cdr:y>0.60779</cdr:y>
    </cdr:from>
    <cdr:to>
      <cdr:x>0.93703</cdr:x>
      <cdr:y>0.83297</cdr:y>
    </cdr:to>
    <cdr:sp macro="" textlink="">
      <cdr:nvSpPr>
        <cdr:cNvPr id="23" name="TextBox 59"/>
        <cdr:cNvSpPr txBox="1"/>
      </cdr:nvSpPr>
      <cdr:spPr>
        <a:xfrm xmlns:a="http://schemas.openxmlformats.org/drawingml/2006/main">
          <a:off x="2400321" y="1993744"/>
          <a:ext cx="1478299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2024 </a:t>
          </a:r>
          <a:br>
            <a:rPr lang="ru-RU" sz="1400" b="1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</a:br>
          <a:r>
            <a:rPr lang="ru-RU" sz="1400" b="1" dirty="0" smtClean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утвержденный бюджет</a:t>
          </a:r>
          <a:endParaRPr lang="ru-RU" sz="1400" b="1" dirty="0">
            <a:latin typeface="Times New Roman" panose="02020603050405020304" pitchFamily="18" charset="0"/>
            <a:ea typeface="Roboto Condensed Light" panose="02000000000000000000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0.78368</cdr:x>
      <cdr:y>0.00331</cdr:y>
    </cdr:from>
    <cdr:to>
      <cdr:x>0.9962</cdr:x>
      <cdr:y>0.10121</cdr:y>
    </cdr:to>
    <cdr:sp macro="" textlink="">
      <cdr:nvSpPr>
        <cdr:cNvPr id="24" name="TextBox 110"/>
        <cdr:cNvSpPr txBox="1"/>
      </cdr:nvSpPr>
      <cdr:spPr>
        <a:xfrm xmlns:a="http://schemas.openxmlformats.org/drawingml/2006/main">
          <a:off x="3160163" y="8833"/>
          <a:ext cx="85697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rPr>
            <a:t>млн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0.00407</cdr:x>
      <cdr:y>0.0933</cdr:y>
    </cdr:from>
    <cdr:to>
      <cdr:x>0.25923</cdr:x>
      <cdr:y>0.23415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621" y="504056"/>
          <a:ext cx="2232248" cy="76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0.00826</cdr:x>
      <cdr:y>0.74519</cdr:y>
    </cdr:from>
    <cdr:to>
      <cdr:x>0.95868</cdr:x>
      <cdr:y>0.96354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="" xmlns:a16="http://schemas.microsoft.com/office/drawing/2014/main" id="{6AE7BCDA-9777-D5BA-31AF-C81F8D4A87F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008" y="3453720"/>
          <a:ext cx="8280919" cy="1011983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0.35938</cdr:x>
      <cdr:y>0.46296</cdr:y>
    </cdr:from>
    <cdr:to>
      <cdr:x>0.46875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800200"/>
          <a:ext cx="50405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0.0625</cdr:x>
      <cdr:y>0.16667</cdr:y>
    </cdr:from>
    <cdr:to>
      <cdr:x>0.23438</cdr:x>
      <cdr:y>0.25926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" y="648072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0.35938</cdr:x>
      <cdr:y>0.46296</cdr:y>
    </cdr:from>
    <cdr:to>
      <cdr:x>0.46875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800200"/>
          <a:ext cx="50405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0.0625</cdr:x>
      <cdr:y>0.16667</cdr:y>
    </cdr:from>
    <cdr:to>
      <cdr:x>0.23438</cdr:x>
      <cdr:y>0.25926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" y="648072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0.08607</cdr:x>
      <cdr:y>0.40301</cdr:y>
    </cdr:from>
    <cdr:to>
      <cdr:x>0.32295</cdr:x>
      <cdr:y>0.45889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6285" y="2405967"/>
          <a:ext cx="1008112" cy="333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39,6%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0.10299</cdr:x>
      <cdr:y>0.5335</cdr:y>
    </cdr:from>
    <cdr:to>
      <cdr:x>0.30603</cdr:x>
      <cdr:y>0.58938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8293" y="3185005"/>
          <a:ext cx="864096" cy="333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41,5%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0.27219</cdr:x>
      <cdr:y>0.46899</cdr:y>
    </cdr:from>
    <cdr:to>
      <cdr:x>0.47523</cdr:x>
      <cdr:y>0.52487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58373" y="2799855"/>
          <a:ext cx="864096" cy="3336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18,9%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0.72904</cdr:x>
      <cdr:y>0.43095</cdr:y>
    </cdr:from>
    <cdr:to>
      <cdr:x>0.91516</cdr:x>
      <cdr:y>0.5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102589" y="2610874"/>
          <a:ext cx="792088" cy="418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79,2%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0.79902</cdr:x>
      <cdr:y>0.54219</cdr:y>
    </cdr:from>
    <cdr:to>
      <cdr:x>0.98514</cdr:x>
      <cdr:y>0.61124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400431" y="3284797"/>
          <a:ext cx="792088" cy="418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20,8%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0.36929</cdr:x>
      <cdr:y>0.81781</cdr:y>
    </cdr:from>
    <cdr:to>
      <cdr:x>0.57361</cdr:x>
      <cdr:y>0.92838</cdr:y>
    </cdr:to>
    <cdr:sp macro="" textlink="">
      <cdr:nvSpPr>
        <cdr:cNvPr id="2" name="TextBox 59"/>
        <cdr:cNvSpPr txBox="1"/>
      </cdr:nvSpPr>
      <cdr:spPr>
        <a:xfrm xmlns:a="http://schemas.openxmlformats.org/drawingml/2006/main">
          <a:off x="1396910" y="1511897"/>
          <a:ext cx="772870" cy="2044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0" dirty="0">
            <a:latin typeface="Oswald Light" panose="00000400000000000000" pitchFamily="2" charset="-52"/>
            <a:ea typeface="Roboto Condensed Light" panose="02000000000000000000" pitchFamily="2" charset="0"/>
            <a:cs typeface="Roboto Condensed Light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0.36398</cdr:x>
      <cdr:y>0.22783</cdr:y>
    </cdr:from>
    <cdr:to>
      <cdr:x>0.61739</cdr:x>
      <cdr:y>0.3987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9F51EE3C-2ECE-6F58-058B-76C112357B0C}"/>
            </a:ext>
          </a:extLst>
        </cdr:cNvPr>
        <cdr:cNvCxnSpPr/>
      </cdr:nvCxnSpPr>
      <cdr:spPr>
        <a:xfrm xmlns:a="http://schemas.openxmlformats.org/drawingml/2006/main" flipV="1">
          <a:off x="1447965" y="576064"/>
          <a:ext cx="1008112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0.40018</cdr:x>
      <cdr:y>0.17087</cdr:y>
    </cdr:from>
    <cdr:to>
      <cdr:x>0.58119</cdr:x>
      <cdr:y>0.28478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91981" y="432048"/>
          <a:ext cx="7200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+8,5 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261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261"/>
            <a:ext cx="2946400" cy="49696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6260" name="Rectangle 4">
            <a:extLst>
              <a:ext uri="{FF2B5EF4-FFF2-40B4-BE49-F238E27FC236}">
                <a16:creationId xmlns="" xmlns:a16="http://schemas.microsoft.com/office/drawing/2014/main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217"/>
            <a:ext cx="5438775" cy="446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61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261"/>
            <a:ext cx="294640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="" xmlns:a16="http://schemas.microsoft.com/office/drawing/2014/main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18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="" xmlns:a16="http://schemas.microsoft.com/office/drawing/2014/main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="" xmlns:a16="http://schemas.microsoft.com/office/drawing/2014/main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19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="" xmlns:a16="http://schemas.microsoft.com/office/drawing/2014/main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20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21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60805" y="9461356"/>
            <a:ext cx="2922588" cy="4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80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599D9A35-52A3-4DA8-B757-1FFF8F827085}" type="slidenum">
              <a:rPr lang="ru-RU" sz="1200" smtClean="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ru-RU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779463"/>
            <a:ext cx="4899025" cy="3675062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5" y="4675101"/>
            <a:ext cx="5010150" cy="4565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xmlns="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23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xmlns="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:a16="http://schemas.microsoft.com/office/drawing/2014/main" xmlns="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="" xmlns:a16="http://schemas.microsoft.com/office/drawing/2014/main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 dirty="0"/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xmlns="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:a16="http://schemas.microsoft.com/office/drawing/2014/main" xmlns="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38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1B513-E033-4E12-BFE6-EB48AFD330F8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02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15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:a16="http://schemas.microsoft.com/office/drawing/2014/main" xmlns="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:a16="http://schemas.microsoft.com/office/drawing/2014/main" xmlns="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:a16="http://schemas.microsoft.com/office/drawing/2014/main" xmlns="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="" xmlns:a16="http://schemas.microsoft.com/office/drawing/2014/main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5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="" xmlns:a16="http://schemas.microsoft.com/office/drawing/2014/main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="" xmlns:a16="http://schemas.microsoft.com/office/drawing/2014/main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67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="" xmlns:a16="http://schemas.microsoft.com/office/drawing/2014/main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="" xmlns:a16="http://schemas.microsoft.com/office/drawing/2014/main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5850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7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="" xmlns:a16="http://schemas.microsoft.com/office/drawing/2014/main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13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="" xmlns:a16="http://schemas.microsoft.com/office/drawing/2014/main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61432"/>
            <a:ext cx="2922588" cy="4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14</a:t>
            </a:fld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="" xmlns:a16="http://schemas.microsoft.com/office/drawing/2014/main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34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936"/>
            <a:ext cx="5010150" cy="456479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="" xmlns:a16="http://schemas.microsoft.com/office/drawing/2014/main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="" xmlns:a16="http://schemas.microsoft.com/office/drawing/2014/main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="" xmlns:a16="http://schemas.microsoft.com/office/drawing/2014/main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="" xmlns:a16="http://schemas.microsoft.com/office/drawing/2014/main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="" xmlns:a16="http://schemas.microsoft.com/office/drawing/2014/main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="" xmlns:a16="http://schemas.microsoft.com/office/drawing/2014/main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="" xmlns:a16="http://schemas.microsoft.com/office/drawing/2014/main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="" xmlns:a16="http://schemas.microsoft.com/office/drawing/2014/main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="" xmlns:a16="http://schemas.microsoft.com/office/drawing/2014/main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="" xmlns:a16="http://schemas.microsoft.com/office/drawing/2014/main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="" xmlns:a16="http://schemas.microsoft.com/office/drawing/2014/main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="" xmlns:a16="http://schemas.microsoft.com/office/drawing/2014/main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="" xmlns:a16="http://schemas.microsoft.com/office/drawing/2014/main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Номер слайда 28">
            <a:extLst>
              <a:ext uri="{FF2B5EF4-FFF2-40B4-BE49-F238E27FC236}">
                <a16:creationId xmlns="" xmlns:a16="http://schemas.microsoft.com/office/drawing/2014/main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="" xmlns:a16="http://schemas.microsoft.com/office/drawing/2014/main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="" xmlns:a16="http://schemas.microsoft.com/office/drawing/2014/main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="" xmlns:a16="http://schemas.microsoft.com/office/drawing/2014/main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="" xmlns:a16="http://schemas.microsoft.com/office/drawing/2014/main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22">
            <a:extLst>
              <a:ext uri="{FF2B5EF4-FFF2-40B4-BE49-F238E27FC236}">
                <a16:creationId xmlns="" xmlns:a16="http://schemas.microsoft.com/office/drawing/2014/main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="" xmlns:a16="http://schemas.microsoft.com/office/drawing/2014/main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="" xmlns:a16="http://schemas.microsoft.com/office/drawing/2014/main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09.02.2024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09.02.2024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chart" Target="../charts/chart29.xml"/><Relationship Id="rId4" Type="http://schemas.microsoft.com/office/2007/relationships/hdphoto" Target="../media/hdphoto8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5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8.xml"/><Relationship Id="rId4" Type="http://schemas.microsoft.com/office/2007/relationships/hdphoto" Target="../media/hdphoto10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744" y="1949998"/>
            <a:ext cx="5563553" cy="2376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7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-5" dirty="0" smtClean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округа </a:t>
            </a:r>
            <a:b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</a:t>
            </a:r>
            <a:b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pc="-5" dirty="0">
                <a:solidFill>
                  <a:srgbClr val="1C2C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2025-2026 годов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63000" y="6327739"/>
            <a:ext cx="735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744" y="6228995"/>
            <a:ext cx="803758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latin typeface="Oswald" pitchFamily="2" charset="-52"/>
                <a:cs typeface="Microsoft Sans Serif"/>
              </a:rPr>
              <a:t>Заместитель главы администрации Пермского муниципального района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latin typeface="Oswald" pitchFamily="2" charset="-52"/>
                <a:cs typeface="Microsoft Sans Serif"/>
              </a:rPr>
              <a:t>Гладких Татьяна Николаевна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7433" y="714157"/>
            <a:ext cx="6341488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600" b="1" spc="-5" dirty="0">
                <a:solidFill>
                  <a:srgbClr val="1C2C38"/>
                </a:solidFill>
                <a:cs typeface="Times New Roman" panose="02020603050405020304" pitchFamily="18" charset="0"/>
              </a:rPr>
              <a:t>Администрация Пермского</a:t>
            </a:r>
            <a:r>
              <a:rPr sz="1600" b="1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15" dirty="0">
                <a:solidFill>
                  <a:srgbClr val="1C2C38"/>
                </a:solidFill>
                <a:cs typeface="Times New Roman" panose="02020603050405020304" pitchFamily="18" charset="0"/>
              </a:rPr>
              <a:t>муниципального</a:t>
            </a:r>
            <a:r>
              <a:rPr sz="1600" b="1" spc="25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35" dirty="0">
                <a:solidFill>
                  <a:srgbClr val="1C2C38"/>
                </a:solidFill>
                <a:cs typeface="Times New Roman" panose="02020603050405020304" pitchFamily="18" charset="0"/>
              </a:rPr>
              <a:t>округа</a:t>
            </a:r>
            <a:r>
              <a:rPr sz="1600" b="1" spc="20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20" dirty="0">
                <a:solidFill>
                  <a:srgbClr val="1C2C38"/>
                </a:solidFill>
                <a:cs typeface="Times New Roman" panose="02020603050405020304" pitchFamily="18" charset="0"/>
              </a:rPr>
              <a:t>Пермского</a:t>
            </a:r>
            <a:r>
              <a:rPr sz="1600" b="1" dirty="0">
                <a:solidFill>
                  <a:srgbClr val="1C2C38"/>
                </a:solidFill>
                <a:cs typeface="Times New Roman" panose="02020603050405020304" pitchFamily="18" charset="0"/>
              </a:rPr>
              <a:t> </a:t>
            </a:r>
            <a:r>
              <a:rPr sz="1600" b="1" spc="-20" dirty="0">
                <a:solidFill>
                  <a:srgbClr val="1C2C38"/>
                </a:solidFill>
                <a:cs typeface="Times New Roman" panose="02020603050405020304" pitchFamily="18" charset="0"/>
              </a:rPr>
              <a:t>края</a:t>
            </a:r>
            <a:endParaRPr sz="1600" b="1" dirty="0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05E9551C-B33F-4EE8-A9C4-0583B650DC7B}"/>
              </a:ext>
            </a:extLst>
          </p:cNvPr>
          <p:cNvSpPr/>
          <p:nvPr/>
        </p:nvSpPr>
        <p:spPr>
          <a:xfrm>
            <a:off x="825" y="5300416"/>
            <a:ext cx="9144000" cy="1600200"/>
          </a:xfrm>
          <a:prstGeom prst="rect">
            <a:avLst/>
          </a:prstGeom>
          <a:gradFill>
            <a:gsLst>
              <a:gs pos="30000">
                <a:srgbClr val="20B6AF"/>
              </a:gs>
              <a:gs pos="100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object 5"/>
          <p:cNvSpPr txBox="1"/>
          <p:nvPr/>
        </p:nvSpPr>
        <p:spPr>
          <a:xfrm>
            <a:off x="204908" y="5300416"/>
            <a:ext cx="551922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Д</a:t>
            </a:r>
            <a:r>
              <a:rPr sz="24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окладчик:</a:t>
            </a:r>
            <a:r>
              <a:rPr sz="2400" spc="-5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endParaRPr lang="ru-RU" sz="2400" spc="-5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0" dirty="0">
                <a:solidFill>
                  <a:srgbClr val="FFFFFF"/>
                </a:solidFill>
                <a:cs typeface="Times New Roman" panose="02020603050405020304" pitchFamily="18" charset="0"/>
              </a:rPr>
              <a:t>Гладких Татьяна Николаевна</a:t>
            </a:r>
            <a:endParaRPr sz="2400" dirty="0">
              <a:cs typeface="Times New Roman" panose="02020603050405020304" pitchFamily="18" charset="0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204908" y="6156135"/>
            <a:ext cx="80375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25" dirty="0">
                <a:solidFill>
                  <a:srgbClr val="FFFFFF"/>
                </a:solidFill>
                <a:cs typeface="Times New Roman" panose="02020603050405020304" pitchFamily="18" charset="0"/>
              </a:rPr>
              <a:t>Заместитель главы администрации Пермского муниципального округа</a:t>
            </a:r>
          </a:p>
        </p:txBody>
      </p:sp>
      <p:sp>
        <p:nvSpPr>
          <p:cNvPr id="19" name="object 6"/>
          <p:cNvSpPr txBox="1"/>
          <p:nvPr/>
        </p:nvSpPr>
        <p:spPr>
          <a:xfrm>
            <a:off x="8197543" y="6327738"/>
            <a:ext cx="73560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2023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074" name="Picture 2" descr="https://sun9-64.userapi.com/impg/ktO6rjJum3s9P9OqZOwuIgM3m2tgpoyXYm5pXw/B1Cplg0sGgc.jpg?size=348x442&amp;quality=95&amp;sign=bc0fa029f1304ec5df3b68e06d88cdcf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21248" r="11001" b="4605"/>
          <a:stretch/>
        </p:blipFill>
        <p:spPr bwMode="auto">
          <a:xfrm>
            <a:off x="5796136" y="1253932"/>
            <a:ext cx="2905570" cy="35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0" descr="C:\Documents and Settings\b_alex\Рабочий стол\gerb.png">
            <a:extLst>
              <a:ext uri="{FF2B5EF4-FFF2-40B4-BE49-F238E27FC236}">
                <a16:creationId xmlns="" xmlns:a16="http://schemas.microsoft.com/office/drawing/2014/main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4" y="548680"/>
            <a:ext cx="503882" cy="81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250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25986418"/>
              </p:ext>
            </p:extLst>
          </p:nvPr>
        </p:nvGraphicFramePr>
        <p:xfrm>
          <a:off x="230995" y="1555872"/>
          <a:ext cx="8647644" cy="417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10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E94537-5C90-4B1F-83C3-58E9BF1EDA1F}"/>
              </a:ext>
            </a:extLst>
          </p:cNvPr>
          <p:cNvSpPr txBox="1"/>
          <p:nvPr/>
        </p:nvSpPr>
        <p:spPr>
          <a:xfrm>
            <a:off x="1187624" y="764704"/>
            <a:ext cx="7128792" cy="59785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1 ЯНВАРЯ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572000" y="1790159"/>
            <a:ext cx="2253176" cy="3298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30536" y="161653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+ 8,0 %</a:t>
            </a:r>
            <a:endParaRPr lang="ru-RU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165612" y="2867744"/>
            <a:ext cx="408218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ПЕРМСКОГО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292670019"/>
              </p:ext>
            </p:extLst>
          </p:nvPr>
        </p:nvGraphicFramePr>
        <p:xfrm>
          <a:off x="115929" y="3429000"/>
          <a:ext cx="4312055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Прямая со стрелкой 13"/>
          <p:cNvCxnSpPr/>
          <p:nvPr/>
        </p:nvCxnSpPr>
        <p:spPr>
          <a:xfrm flipV="1">
            <a:off x="2000807" y="4705773"/>
            <a:ext cx="172819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12609855"/>
              </p:ext>
            </p:extLst>
          </p:nvPr>
        </p:nvGraphicFramePr>
        <p:xfrm>
          <a:off x="4752020" y="3574945"/>
          <a:ext cx="4139270" cy="328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97979" y="2867744"/>
            <a:ext cx="41759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</a:p>
        </p:txBody>
      </p:sp>
    </p:spTree>
    <p:extLst>
      <p:ext uri="{BB962C8B-B14F-4D97-AF65-F5344CB8AC3E}">
        <p14:creationId xmlns:p14="http://schemas.microsoft.com/office/powerpoint/2010/main" val="3838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6408711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3-2024 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="" xmlns:a16="http://schemas.microsoft.com/office/drawing/2014/main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r:id="rId3" imgW="2840982" imgH="1969179" progId="Excel.Chart.8">
                  <p:embed/>
                </p:oleObj>
              </mc:Choice>
              <mc:Fallback>
                <p:oleObj r:id="rId3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="" xmlns:a16="http://schemas.microsoft.com/office/drawing/2014/main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279843"/>
              </p:ext>
            </p:extLst>
          </p:nvPr>
        </p:nvGraphicFramePr>
        <p:xfrm>
          <a:off x="4499992" y="1916832"/>
          <a:ext cx="446449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="" xmlns:a16="http://schemas.microsoft.com/office/drawing/2014/main" id="{E27520AE-4A05-4558-A36E-D60164EFD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625057"/>
              </p:ext>
            </p:extLst>
          </p:nvPr>
        </p:nvGraphicFramePr>
        <p:xfrm>
          <a:off x="467544" y="1916832"/>
          <a:ext cx="388843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="" xmlns:a16="http://schemas.microsoft.com/office/drawing/2014/main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5880" name="Picture 10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5"/>
          <a:stretch/>
        </p:blipFill>
        <p:spPr bwMode="auto">
          <a:xfrm>
            <a:off x="2123728" y="5301208"/>
            <a:ext cx="5114925" cy="14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259632" y="1772816"/>
            <a:ext cx="2664296" cy="7920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2023 год 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</a:rPr>
              <a:t>уточненный бюджет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436096" y="1772816"/>
            <a:ext cx="2664296" cy="7920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2024 год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утвержденный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округа на 2024 год, %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750752"/>
              </p:ext>
            </p:extLst>
          </p:nvPr>
        </p:nvGraphicFramePr>
        <p:xfrm>
          <a:off x="251520" y="1412776"/>
          <a:ext cx="8640960" cy="525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7" name="Номер слайда 1">
            <a:extLst>
              <a:ext uri="{FF2B5EF4-FFF2-40B4-BE49-F238E27FC236}">
                <a16:creationId xmlns="" xmlns:a16="http://schemas.microsoft.com/office/drawing/2014/main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7892" name="Picture 4" descr="https://as2.ftcdn.net/v2/jpg/00/80/53/61/1000_F_80536141_g0A1OXaakYxK8cPtOKw0xq51evUdu6y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3823" r="4665" b="8679"/>
          <a:stretch/>
        </p:blipFill>
        <p:spPr bwMode="auto">
          <a:xfrm>
            <a:off x="7092280" y="4725144"/>
            <a:ext cx="1718905" cy="182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1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6133897"/>
              </p:ext>
            </p:extLst>
          </p:nvPr>
        </p:nvGraphicFramePr>
        <p:xfrm>
          <a:off x="387351" y="1534524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" b="89488" l="5280" r="95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26" y="5020022"/>
            <a:ext cx="3054424" cy="181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202</a:t>
            </a:r>
            <a:r>
              <a:rPr lang="en-US" altLang="ru-RU" sz="2000" b="1" dirty="0"/>
              <a:t>3</a:t>
            </a:r>
            <a:r>
              <a:rPr lang="ru-RU" altLang="ru-RU" sz="2000" b="1" dirty="0"/>
              <a:t>-202</a:t>
            </a:r>
            <a:r>
              <a:rPr lang="en-US" altLang="ru-RU" sz="2000" b="1" dirty="0"/>
              <a:t>6</a:t>
            </a:r>
            <a:r>
              <a:rPr lang="ru-RU" altLang="ru-RU" sz="2000" b="1" dirty="0"/>
              <a:t> 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431" y="1564637"/>
            <a:ext cx="1080120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200" b="1" dirty="0">
                <a:cs typeface="Times New Roman" panose="02020603050405020304" pitchFamily="18" charset="0"/>
              </a:rPr>
              <a:t>в % к пред.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200" b="1" dirty="0">
                <a:cs typeface="Times New Roman" panose="02020603050405020304" pitchFamily="18" charset="0"/>
              </a:rPr>
              <a:t> году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675" y="646815"/>
            <a:ext cx="6768752" cy="11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2023-2026 годы (с учетом доп. норматива по НДФЛ  взамен 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347657"/>
              </p:ext>
            </p:extLst>
          </p:nvPr>
        </p:nvGraphicFramePr>
        <p:xfrm>
          <a:off x="251520" y="2070117"/>
          <a:ext cx="8712968" cy="4634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="" xmlns:a16="http://schemas.microsoft.com/office/drawing/2014/main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2" y="642788"/>
            <a:ext cx="2140992" cy="14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="" xmlns:a16="http://schemas.microsoft.com/office/drawing/2014/main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0516"/>
            <a:ext cx="2736304" cy="182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="" xmlns:a16="http://schemas.microsoft.com/office/drawing/2014/main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12" y="248860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="" xmlns:a16="http://schemas.microsoft.com/office/drawing/2014/main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692696"/>
            <a:ext cx="6394896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 dirty="0"/>
              <a:t>на 2023-2026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750296"/>
              </p:ext>
            </p:extLst>
          </p:nvPr>
        </p:nvGraphicFramePr>
        <p:xfrm>
          <a:off x="539552" y="2254250"/>
          <a:ext cx="8544189" cy="443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="" xmlns:a16="http://schemas.microsoft.com/office/drawing/2014/main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0758" y="829351"/>
            <a:ext cx="7056784" cy="1071141"/>
          </a:xfrm>
        </p:spPr>
        <p:txBody>
          <a:bodyPr/>
          <a:lstStyle/>
          <a:p>
            <a:pPr algn="ctr" eaLnBrk="1" hangingPunct="1"/>
            <a:r>
              <a:rPr lang="ru-RU" altLang="ru-RU" sz="2700" b="1" dirty="0">
                <a:latin typeface="Times New Roman" panose="02020603050405020304" pitchFamily="18" charset="0"/>
              </a:rPr>
              <a:t>Налоги на совокупный доход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700" b="1" dirty="0">
                <a:latin typeface="Times New Roman" panose="02020603050405020304" pitchFamily="18" charset="0"/>
              </a:rPr>
            </a:br>
            <a:r>
              <a:rPr lang="ru-RU" altLang="ru-RU" sz="27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700" b="1" dirty="0">
                <a:latin typeface="Times New Roman" panose="02020603050405020304" pitchFamily="18" charset="0"/>
              </a:rPr>
              <a:t>2</a:t>
            </a:r>
            <a:r>
              <a:rPr lang="ru-RU" altLang="ru-RU" sz="2700" b="1" dirty="0">
                <a:latin typeface="Times New Roman" panose="02020603050405020304" pitchFamily="18" charset="0"/>
              </a:rPr>
              <a:t>3 - 2026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209637"/>
              </p:ext>
            </p:extLst>
          </p:nvPr>
        </p:nvGraphicFramePr>
        <p:xfrm>
          <a:off x="251520" y="2348880"/>
          <a:ext cx="8640962" cy="4085024"/>
        </p:xfrm>
        <a:graphic>
          <a:graphicData uri="http://schemas.openxmlformats.org/drawingml/2006/table">
            <a:tbl>
              <a:tblPr/>
              <a:tblGrid>
                <a:gridCol w="2562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8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48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16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3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первоначальный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уточненный бюджет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2024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2025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утвержденный бюджет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упрощенной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Единый сельскохозяйственный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Налог, взимаемый с применением патентной системы налогообложения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23,1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85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Итого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402,8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418,5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16745"/>
          <a:stretch/>
        </p:blipFill>
        <p:spPr bwMode="auto">
          <a:xfrm>
            <a:off x="251520" y="569608"/>
            <a:ext cx="2000835" cy="159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86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55297" y="666810"/>
            <a:ext cx="6209192" cy="1071141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Налоги на имущество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Пермского муниципального округа </a:t>
            </a:r>
            <a:br>
              <a:rPr lang="ru-RU" altLang="ru-RU" sz="2400" b="1" dirty="0">
                <a:latin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</a:rPr>
              <a:t>на 20</a:t>
            </a:r>
            <a:r>
              <a:rPr lang="en-US" altLang="ru-RU" sz="2400" b="1" dirty="0">
                <a:latin typeface="Times New Roman" panose="02020603050405020304" pitchFamily="18" charset="0"/>
              </a:rPr>
              <a:t>2</a:t>
            </a:r>
            <a:r>
              <a:rPr lang="ru-RU" altLang="ru-RU" sz="2400" b="1" dirty="0">
                <a:latin typeface="Times New Roman" panose="02020603050405020304" pitchFamily="18" charset="0"/>
              </a:rPr>
              <a:t>3 - 2026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565906"/>
              </p:ext>
            </p:extLst>
          </p:nvPr>
        </p:nvGraphicFramePr>
        <p:xfrm>
          <a:off x="251520" y="4797152"/>
          <a:ext cx="8677436" cy="1274416"/>
        </p:xfrm>
        <a:graphic>
          <a:graphicData uri="http://schemas.openxmlformats.org/drawingml/2006/table">
            <a:tbl>
              <a:tblPr/>
              <a:tblGrid>
                <a:gridCol w="2291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71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771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Налоги на имущество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368,4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4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Земельный налог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246,2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265,8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016231"/>
              </p:ext>
            </p:extLst>
          </p:nvPr>
        </p:nvGraphicFramePr>
        <p:xfrm>
          <a:off x="1907704" y="2132856"/>
          <a:ext cx="70567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62867" y="1888579"/>
            <a:ext cx="198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% к предыдущему периоду</a:t>
            </a:r>
          </a:p>
        </p:txBody>
      </p:sp>
      <p:pic>
        <p:nvPicPr>
          <p:cNvPr id="38914" name="Picture 2" descr="http://palyulin.ru/netcat_files/23/21/zem_uch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208223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kartinki.pics/uploads/posts/2022-02/thumbs/1645522745_60-kartinkin-net-p-dengi-kartinki-dlya-prezentatsii-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559208"/>
            <a:ext cx="2016224" cy="14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="" xmlns:a16="http://schemas.microsoft.com/office/drawing/2014/main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7" y="2123198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="" xmlns:a16="http://schemas.microsoft.com/office/drawing/2014/main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4" y="836712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 dirty="0"/>
              <a:t> на 2023-2026 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39066"/>
              </p:ext>
            </p:extLst>
          </p:nvPr>
        </p:nvGraphicFramePr>
        <p:xfrm>
          <a:off x="372636" y="1503909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="" xmlns:a16="http://schemas.microsoft.com/office/drawing/2014/main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="" xmlns:a16="http://schemas.microsoft.com/office/drawing/2014/main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="" xmlns:a16="http://schemas.microsoft.com/office/drawing/2014/main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492896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61" y="551267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 dirty="0"/>
              <a:t> на 2023-2026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097771"/>
              </p:ext>
            </p:extLst>
          </p:nvPr>
        </p:nvGraphicFramePr>
        <p:xfrm>
          <a:off x="194878" y="2348880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="" xmlns:a16="http://schemas.microsoft.com/office/drawing/2014/main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764704"/>
            <a:ext cx="7242323" cy="683667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Общая характеристика муниципального образования Пермский муниципальный округ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="" xmlns:a16="http://schemas.microsoft.com/office/drawing/2014/main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2482286"/>
            <a:ext cx="3432746" cy="4157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="" xmlns:a16="http://schemas.microsoft.com/office/drawing/2014/main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995" y="183903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Общая площадь: </a:t>
            </a:r>
          </a:p>
          <a:p>
            <a:r>
              <a:rPr lang="ru-RU" altLang="ru-RU" sz="2400" b="1" dirty="0"/>
              <a:t>3 871,98 кв. км</a:t>
            </a:r>
          </a:p>
          <a:p>
            <a:r>
              <a:rPr lang="ru-RU" altLang="ru-RU" sz="1800" dirty="0"/>
              <a:t>Плотность населения: </a:t>
            </a:r>
          </a:p>
          <a:p>
            <a:r>
              <a:rPr lang="ru-RU" altLang="ru-RU" sz="2400" b="1" dirty="0"/>
              <a:t>33 чел. на 1 кв. км</a:t>
            </a:r>
          </a:p>
          <a:p>
            <a:endParaRPr lang="ru-RU" altLang="ru-RU" sz="1800" dirty="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="" xmlns:a16="http://schemas.microsoft.com/office/drawing/2014/main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/>
              <a:t>12</a:t>
            </a:r>
            <a:r>
              <a:rPr lang="en-US" altLang="ru-RU" sz="2400" b="1" dirty="0"/>
              <a:t>8</a:t>
            </a:r>
            <a:r>
              <a:rPr lang="ru-RU" altLang="ru-RU" sz="2400" b="1" dirty="0"/>
              <a:t> </a:t>
            </a:r>
            <a:r>
              <a:rPr lang="en-US" altLang="ru-RU" sz="2400" b="1" dirty="0"/>
              <a:t>215</a:t>
            </a:r>
            <a:r>
              <a:rPr lang="ru-RU" altLang="ru-RU" sz="2400" b="1" dirty="0"/>
              <a:t> 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="" xmlns:a16="http://schemas.microsoft.com/office/drawing/2014/main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19" y="3672965"/>
            <a:ext cx="394144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ru-RU" altLang="ru-RU" sz="1400" b="1" dirty="0"/>
          </a:p>
          <a:p>
            <a:r>
              <a:rPr lang="ru-RU" altLang="ru-RU" sz="1600" b="1" dirty="0"/>
              <a:t>-обрабатывающее производство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-добыча топливно-   энергетических полезных ископаемых</a:t>
            </a:r>
            <a:br>
              <a:rPr lang="ru-RU" altLang="ru-RU" sz="1600" b="1" dirty="0"/>
            </a:br>
            <a:endParaRPr lang="ru-RU" altLang="ru-RU" sz="1600" b="1" dirty="0"/>
          </a:p>
          <a:p>
            <a:r>
              <a:rPr lang="ru-RU" altLang="ru-RU" sz="1600" b="1" dirty="0"/>
              <a:t>-транспортировка и хранение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-строительство</a:t>
            </a:r>
          </a:p>
          <a:p>
            <a:endParaRPr lang="ru-RU" altLang="ru-RU" sz="1600" b="1" dirty="0"/>
          </a:p>
          <a:p>
            <a:r>
              <a:rPr lang="ru-RU" altLang="ru-RU" sz="1600" b="1" dirty="0"/>
              <a:t>-сельское хозяйство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endParaRPr lang="ru-RU" altLang="ru-RU" sz="1800" b="1" dirty="0"/>
          </a:p>
        </p:txBody>
      </p:sp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="" xmlns:a16="http://schemas.microsoft.com/office/drawing/2014/main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6" y="4963484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75" t="688" r="14575" b="39959"/>
          <a:stretch/>
        </p:blipFill>
        <p:spPr bwMode="auto">
          <a:xfrm>
            <a:off x="-33803037" y="-47419691"/>
            <a:ext cx="7339589" cy="43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r="16042" b="40244"/>
          <a:stretch/>
        </p:blipFill>
        <p:spPr bwMode="auto">
          <a:xfrm>
            <a:off x="409438" y="4351024"/>
            <a:ext cx="469629" cy="42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8" y="3916755"/>
            <a:ext cx="434270" cy="4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8" y="5459260"/>
            <a:ext cx="464530" cy="4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5" y="6021288"/>
            <a:ext cx="530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768" y="3429000"/>
            <a:ext cx="448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u="sng" dirty="0"/>
              <a:t>Основные виды экономической</a:t>
            </a:r>
            <a:r>
              <a:rPr lang="ru-RU" altLang="ru-RU" sz="1600" b="1" dirty="0"/>
              <a:t> </a:t>
            </a:r>
            <a:r>
              <a:rPr lang="ru-RU" altLang="ru-RU" sz="1600" b="1" u="sng" dirty="0"/>
              <a:t>деятельности:</a:t>
            </a:r>
            <a:endParaRPr lang="ru-RU" altLang="ru-RU" sz="1600" b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15517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использования имущества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311415"/>
              </p:ext>
            </p:extLst>
          </p:nvPr>
        </p:nvGraphicFramePr>
        <p:xfrm>
          <a:off x="120303" y="1432055"/>
          <a:ext cx="8772177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32856"/>
            <a:ext cx="2384422" cy="193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49992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628107"/>
              </p:ext>
            </p:extLst>
          </p:nvPr>
        </p:nvGraphicFramePr>
        <p:xfrm>
          <a:off x="0" y="1396576"/>
          <a:ext cx="8970132" cy="624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Динамика поступления доходов от продажи материальных и нематериальных активов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="" xmlns:a16="http://schemas.microsoft.com/office/drawing/2014/main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2"/>
          <a:stretch/>
        </p:blipFill>
        <p:spPr bwMode="auto">
          <a:xfrm>
            <a:off x="-108520" y="1484784"/>
            <a:ext cx="2304256" cy="22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819852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48995"/>
              </p:ext>
            </p:extLst>
          </p:nvPr>
        </p:nvGraphicFramePr>
        <p:xfrm>
          <a:off x="36872" y="1432055"/>
          <a:ext cx="8930263" cy="530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" y="2132856"/>
            <a:ext cx="2432339" cy="205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Box 2"/>
          <p:cNvSpPr txBox="1">
            <a:spLocks noChangeArrowheads="1"/>
          </p:cNvSpPr>
          <p:nvPr/>
        </p:nvSpPr>
        <p:spPr bwMode="auto">
          <a:xfrm>
            <a:off x="401180" y="620688"/>
            <a:ext cx="8568952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FFCC"/>
                </a:solidFill>
                <a:latin typeface="Arial" charset="0"/>
                <a:ea typeface="+mj-ea"/>
              </a:defRPr>
            </a:lvl1pPr>
          </a:lstStyle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Средства, передаваемые из бюджета Пермского края в виде дотаций на 2023-2026 годы, млн руб.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962002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:a16="http://schemas.microsoft.com/office/drawing/2014/main" xmlns="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23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:a16="http://schemas.microsoft.com/office/drawing/2014/main" xmlns="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3" y="522936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округа</a:t>
            </a:r>
          </a:p>
          <a:p>
            <a:pPr algn="ctr" eaLnBrk="1" hangingPunct="1"/>
            <a:r>
              <a:rPr lang="ru-RU" altLang="ru-RU" sz="2400" b="1" dirty="0"/>
              <a:t> на 2023-2026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:a16="http://schemas.microsoft.com/office/drawing/2014/main" xmlns="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508971"/>
              </p:ext>
            </p:extLst>
          </p:nvPr>
        </p:nvGraphicFramePr>
        <p:xfrm>
          <a:off x="179512" y="2060848"/>
          <a:ext cx="8883052" cy="469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:a16="http://schemas.microsoft.com/office/drawing/2014/main" xmlns="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13650" r="7543" b="7611"/>
          <a:stretch/>
        </p:blipFill>
        <p:spPr bwMode="auto">
          <a:xfrm>
            <a:off x="251520" y="514043"/>
            <a:ext cx="1656184" cy="16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2867" y="1888579"/>
            <a:ext cx="1981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% к предыдущему периоду</a:t>
            </a:r>
          </a:p>
        </p:txBody>
      </p:sp>
    </p:spTree>
    <p:extLst>
      <p:ext uri="{BB962C8B-B14F-4D97-AF65-F5344CB8AC3E}">
        <p14:creationId xmlns:p14="http://schemas.microsoft.com/office/powerpoint/2010/main" val="347824618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4385469" y="5075334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368023" y="484505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2024 – 2026 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="" xmlns:a16="http://schemas.microsoft.com/office/drawing/2014/main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="" xmlns:a16="http://schemas.microsoft.com/office/drawing/2014/main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824092" y="29083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1F1B87-3038-4DDF-A6BA-87570F342C24}"/>
              </a:ext>
            </a:extLst>
          </p:cNvPr>
          <p:cNvSpPr/>
          <p:nvPr/>
        </p:nvSpPr>
        <p:spPr>
          <a:xfrm>
            <a:off x="5889737" y="4163131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</a:t>
            </a:r>
          </a:p>
        </p:txBody>
      </p:sp>
      <p:sp>
        <p:nvSpPr>
          <p:cNvPr id="36878" name="TextBox 23">
            <a:extLst>
              <a:ext uri="{FF2B5EF4-FFF2-40B4-BE49-F238E27FC236}">
                <a16:creationId xmlns="" xmlns:a16="http://schemas.microsoft.com/office/drawing/2014/main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41751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="" xmlns:a16="http://schemas.microsoft.com/office/drawing/2014/main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485" y="2881846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2" y="5075334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D107EFF-3AFE-4E74-818A-639A335CED81}"/>
              </a:ext>
            </a:extLst>
          </p:cNvPr>
          <p:cNvSpPr/>
          <p:nvPr/>
        </p:nvSpPr>
        <p:spPr>
          <a:xfrm>
            <a:off x="6590806" y="2810939"/>
            <a:ext cx="2517698" cy="16124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обеспечение уровня оплаты труда работников муниципальных учреждений социальной сферы в соответствии с Указом Президента Российской Федерации от 7 мая 2012 года №597 «О мероприятиях по реализации государственной социальной политики»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1C8B238-677C-439B-8584-D330E6B9CCEC}"/>
              </a:ext>
            </a:extLst>
          </p:cNvPr>
          <p:cNvSpPr/>
          <p:nvPr/>
        </p:nvSpPr>
        <p:spPr>
          <a:xfrm>
            <a:off x="6480287" y="4561187"/>
            <a:ext cx="2297113" cy="870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83BA814-5E1B-4F0B-BB1C-C53BEEA52456}"/>
              </a:ext>
            </a:extLst>
          </p:cNvPr>
          <p:cNvSpPr/>
          <p:nvPr/>
        </p:nvSpPr>
        <p:spPr>
          <a:xfrm>
            <a:off x="71438" y="2604294"/>
            <a:ext cx="2376487" cy="1400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 путем централизации закупок и передачи отдельных полномочий по осуществлению закупок одному уполномоченному органу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округа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5846764" y="5651597"/>
            <a:ext cx="3068706" cy="1051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повышение качества содержания улично-дорожной сети и благоустройства населенных пунктов округа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2E9AE162-E6A6-4324-BEFC-15A51A586A45}"/>
              </a:ext>
            </a:extLst>
          </p:cNvPr>
          <p:cNvSpPr/>
          <p:nvPr/>
        </p:nvSpPr>
        <p:spPr>
          <a:xfrm>
            <a:off x="6416228" y="1326357"/>
            <a:ext cx="2499241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реализация мероприятий, направленных на развитие на территории Пермского муниципального округа практик инициативного бюджетирования и с участием самообложения граждан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BDFAFE-6209-47D0-86C4-C6C4C310A0E4}"/>
              </a:ext>
            </a:extLst>
          </p:cNvPr>
          <p:cNvSpPr/>
          <p:nvPr/>
        </p:nvSpPr>
        <p:spPr>
          <a:xfrm>
            <a:off x="71438" y="1304925"/>
            <a:ext cx="284437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стимулирование инвестиционной привлекательности, развитие </a:t>
            </a:r>
            <a:r>
              <a:rPr lang="ru-RU" sz="1100" b="1" dirty="0" err="1">
                <a:solidFill>
                  <a:prstClr val="black"/>
                </a:solidFill>
              </a:rPr>
              <a:t>муниципально</a:t>
            </a:r>
            <a:r>
              <a:rPr lang="ru-RU" sz="1100" b="1" dirty="0">
                <a:solidFill>
                  <a:prstClr val="black"/>
                </a:solidFill>
              </a:rPr>
              <a:t>-частного партнерства для решения задач бюджетной сферы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="" xmlns:a16="http://schemas.microsoft.com/office/drawing/2014/main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6835D1C-554E-4879-BE42-BED1A0A9D319}"/>
              </a:ext>
            </a:extLst>
          </p:cNvPr>
          <p:cNvSpPr/>
          <p:nvPr/>
        </p:nvSpPr>
        <p:spPr>
          <a:xfrm>
            <a:off x="284058" y="5618052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соблюдение нормативов расходов на содержание органов местного самоуправления</a:t>
            </a:r>
          </a:p>
        </p:txBody>
      </p:sp>
      <p:sp>
        <p:nvSpPr>
          <p:cNvPr id="36880" name="TextBox 26">
            <a:extLst>
              <a:ext uri="{FF2B5EF4-FFF2-40B4-BE49-F238E27FC236}">
                <a16:creationId xmlns="" xmlns:a16="http://schemas.microsoft.com/office/drawing/2014/main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653" y="4847929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585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4423353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2860466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3365500" y="5847214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4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6" y="2306569"/>
            <a:ext cx="758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0%B1%D0%B8%D0%B7%D0%BD%D0%B5%D1%81%D0%BC%D0%B5%D0%BD-3d-%D1%87%D0%B5%D0%BA%D0%B0%D0%BD%D0%B8%D1%82-%D0%B0%D0%BC%D0%B5%D1%80%D0%B8%D0%BA%D0%B0%D0%BD%D1%81%D0%BA%D0%B8%D0%B5-%D1%86%D0%B5%D0%BD%D0%BD%D1%8B%D0%B5-%D0%B1%D1%83%D0%BC%D0%B0%D0%B3%D0%B8-14431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08668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984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развития и текущих расходов, млн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3744E-5042-417C-ADE1-93F28D1916CF}" type="slidenum"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3015087"/>
              </p:ext>
            </p:extLst>
          </p:nvPr>
        </p:nvGraphicFramePr>
        <p:xfrm>
          <a:off x="306757" y="476672"/>
          <a:ext cx="4255744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28489" y="3238237"/>
            <a:ext cx="80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72,8%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0674" y="3760831"/>
            <a:ext cx="84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41,0%</a:t>
            </a:r>
            <a:endParaRPr lang="ru-RU" sz="1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674" y="2911482"/>
            <a:ext cx="84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39,7%</a:t>
            </a:r>
            <a:endParaRPr lang="ru-RU" sz="1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6209" y="3925763"/>
            <a:ext cx="84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27,2%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7748" y="3407514"/>
            <a:ext cx="847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19,3%</a:t>
            </a:r>
            <a:endParaRPr lang="ru-RU" sz="1600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8255655"/>
              </p:ext>
            </p:extLst>
          </p:nvPr>
        </p:nvGraphicFramePr>
        <p:xfrm>
          <a:off x="4781779" y="627363"/>
          <a:ext cx="4255744" cy="596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364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3347864" y="829612"/>
            <a:ext cx="561350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2024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7" y="1494114"/>
            <a:ext cx="3275856" cy="24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19" y="2110307"/>
            <a:ext cx="503744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rgbClr val="00660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Реализация программ формирования современной городской среды – </a:t>
            </a:r>
            <a:r>
              <a:rPr lang="ru-RU" sz="2600" b="1" i="1" dirty="0" smtClean="0">
                <a:solidFill>
                  <a:srgbClr val="00660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48,0млн </a:t>
            </a:r>
            <a:r>
              <a:rPr lang="ru-RU" sz="2600" b="1" i="1" dirty="0">
                <a:solidFill>
                  <a:srgbClr val="006600"/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руб.</a:t>
            </a:r>
          </a:p>
        </p:txBody>
      </p:sp>
      <p:pic>
        <p:nvPicPr>
          <p:cNvPr id="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179511" y="836712"/>
            <a:ext cx="367240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feu19-03\Desktop\Рисунок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14189" r="18186" b="18082"/>
          <a:stretch/>
        </p:blipFill>
        <p:spPr bwMode="auto">
          <a:xfrm>
            <a:off x="5364447" y="3660706"/>
            <a:ext cx="3384017" cy="27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4005064"/>
            <a:ext cx="48805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Патриотическое воспитание граждан Российской Федерации– 5,2 млн руб.</a:t>
            </a:r>
          </a:p>
          <a:p>
            <a:r>
              <a:rPr lang="ru-RU" sz="2000" dirty="0"/>
              <a:t>(мероприятия по обеспечению деятельности советников директоров по воспитанию)</a:t>
            </a:r>
          </a:p>
          <a:p>
            <a:r>
              <a:rPr lang="en-US" sz="2400" b="1" i="1" dirty="0">
                <a:solidFill>
                  <a:srgbClr val="A04DA3">
                    <a:lumMod val="75000"/>
                  </a:srgbClr>
                </a:solidFill>
              </a:rPr>
              <a:t> </a:t>
            </a:r>
            <a:endParaRPr lang="ru-RU" sz="2000" b="1" i="1" dirty="0">
              <a:solidFill>
                <a:srgbClr val="A04DA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64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33820" r="9615" b="38872"/>
          <a:stretch/>
        </p:blipFill>
        <p:spPr bwMode="auto">
          <a:xfrm>
            <a:off x="0" y="455070"/>
            <a:ext cx="2714734" cy="7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8717" y="86765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A04DA3">
                    <a:lumMod val="75000"/>
                  </a:srgbClr>
                </a:solidFill>
                <a:cs typeface="Times New Roman" panose="02020603050405020304" pitchFamily="18" charset="0"/>
              </a:rPr>
              <a:t>Реализация национальных проектов в 2024 году</a:t>
            </a:r>
          </a:p>
          <a:p>
            <a:pPr algn="ctr"/>
            <a:endParaRPr lang="ru-RU" altLang="ru-RU" sz="2400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2866" y="1772816"/>
            <a:ext cx="51735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4604B2"/>
                </a:solidFill>
              </a:rPr>
              <a:t>Приобретение </a:t>
            </a:r>
            <a:r>
              <a:rPr lang="ru-RU" sz="2400" b="1" i="1" dirty="0">
                <a:solidFill>
                  <a:srgbClr val="4604B2"/>
                </a:solidFill>
              </a:rPr>
              <a:t>передвижных многофункциональных культурных центров (автоклубов) для обслуживания сельского </a:t>
            </a:r>
            <a:r>
              <a:rPr lang="ru-RU" sz="2400" b="1" i="1" dirty="0" smtClean="0">
                <a:solidFill>
                  <a:srgbClr val="4604B2"/>
                </a:solidFill>
              </a:rPr>
              <a:t>населения – 11.2 </a:t>
            </a:r>
            <a:r>
              <a:rPr lang="ru-RU" sz="2400" b="1" i="1" dirty="0">
                <a:solidFill>
                  <a:srgbClr val="4604B2"/>
                </a:solidFill>
              </a:rPr>
              <a:t>млн руб.</a:t>
            </a:r>
            <a:r>
              <a:rPr lang="en-US" sz="2400" b="1" i="1" dirty="0">
                <a:solidFill>
                  <a:srgbClr val="4604B2"/>
                </a:solidFill>
              </a:rPr>
              <a:t> </a:t>
            </a:r>
            <a:endParaRPr lang="ru-RU" sz="2000" b="1" i="1" dirty="0">
              <a:solidFill>
                <a:srgbClr val="4604B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869" y="4984877"/>
            <a:ext cx="62023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"Пермь - Троица"- Сылва км 000+000 - км 004+154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Култаево - Нижние Муллы км 000+000 - км 008+075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prstClr val="black"/>
                </a:solidFill>
              </a:rPr>
              <a:t>Ремонт участков автомобильной дороги "Пермь - Екатеринбург" - Касимово км 000+000 - км 004+670</a:t>
            </a:r>
          </a:p>
        </p:txBody>
      </p:sp>
      <p:pic>
        <p:nvPicPr>
          <p:cNvPr id="36866" name="Picture 2" descr="C:\Users\feu19-03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4063276"/>
            <a:ext cx="2845026" cy="267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kult.rk.gov.ru/uploads/txteditor/mkult/attachments/articles/d4/1d/8c/d98f00b204e9800998ecf8427e/phpADk8vH_Doc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t="7885" r="8614" b="61322"/>
          <a:stretch/>
        </p:blipFill>
        <p:spPr bwMode="auto">
          <a:xfrm>
            <a:off x="251519" y="1412776"/>
            <a:ext cx="310316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3784548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4652D">
                    <a:lumMod val="75000"/>
                  </a:srgbClr>
                </a:solidFill>
              </a:rPr>
              <a:t>Ремонт автомобильных дорог Пермского муниципального округа – 100,0 млн руб.</a:t>
            </a:r>
            <a:r>
              <a:rPr lang="en-US" sz="2400" b="1" i="1" dirty="0">
                <a:solidFill>
                  <a:srgbClr val="C4652D">
                    <a:lumMod val="75000"/>
                  </a:srgbClr>
                </a:solidFill>
              </a:rPr>
              <a:t> </a:t>
            </a:r>
            <a:r>
              <a:rPr lang="ru-RU" sz="2000" b="1" i="1" dirty="0">
                <a:solidFill>
                  <a:srgbClr val="C4652D">
                    <a:lumMod val="75000"/>
                  </a:srgbClr>
                </a:solidFill>
              </a:rPr>
              <a:t>протяженностью 7,304 км</a:t>
            </a:r>
          </a:p>
        </p:txBody>
      </p:sp>
    </p:spTree>
    <p:extLst>
      <p:ext uri="{BB962C8B-B14F-4D97-AF65-F5344CB8AC3E}">
        <p14:creationId xmlns:p14="http://schemas.microsoft.com/office/powerpoint/2010/main" val="362496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71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38882676"/>
              </p:ext>
            </p:extLst>
          </p:nvPr>
        </p:nvGraphicFramePr>
        <p:xfrm>
          <a:off x="179512" y="1484784"/>
          <a:ext cx="8785226" cy="49685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1305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487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8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46 773,0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54 079,0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57 938,0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62 457,0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6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41 376,7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45 093,2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52 372,0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56 457,0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7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48 791,7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54 001,2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58 250,0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62 771,0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7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38 121,4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45 479,2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46 833,6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="" xmlns:a16="http://schemas.microsoft.com/office/drawing/2014/main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4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округа на 2024 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:a16="http://schemas.microsoft.com/office/drawing/2014/main" xmlns="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:a16="http://schemas.microsoft.com/office/drawing/2014/main" xmlns="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dirty="0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631143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28284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5"/>
            <a:ext cx="2268669" cy="1701501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 dirty="0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1" y="1248141"/>
            <a:ext cx="2016224" cy="13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s://mundelo.ru/wp-content/uploads/2020/02/photo_1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40" y="5133653"/>
            <a:ext cx="1427440" cy="15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Налогоплательщики картинки для презентаци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77" y="1250382"/>
            <a:ext cx="1821098" cy="11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87016" y="404664"/>
            <a:ext cx="8856984" cy="9087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r>
              <a:rPr lang="ru-RU" alt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alt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altLang="ru-RU" sz="2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на 2024 год, млн. руб.</a:t>
            </a:r>
            <a:r>
              <a:rPr lang="ru-RU" alt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1782" name="Group 98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32272806"/>
              </p:ext>
            </p:extLst>
          </p:nvPr>
        </p:nvGraphicFramePr>
        <p:xfrm>
          <a:off x="323528" y="1052736"/>
          <a:ext cx="8640960" cy="566925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148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4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1341"/>
                <a:gridCol w="1537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3427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 БК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Отклонения</a:t>
                      </a:r>
                    </a:p>
                  </a:txBody>
                  <a:tcPr marL="91434" marR="91434" marT="45719" marB="45719" anchor="ctr" horzOverflow="overflow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9" marB="45719" anchor="ctr" horzOverflow="overflow"/>
                </a:tc>
              </a:tr>
              <a:tr h="618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752,1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5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ЖКХ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5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5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4 052,7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618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008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РАСХОДОВ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19" marB="45719" anchor="b" horzOverflow="overflow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6 489,4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7 254,4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85719" marT="9526" marB="0" anchor="ctr" anchorCtr="1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892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98" r="94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348"/>
            <a:ext cx="2592288" cy="14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:a16="http://schemas.microsoft.com/office/drawing/2014/main" xmlns="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476672"/>
            <a:ext cx="608416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202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517472"/>
              </p:ext>
            </p:extLst>
          </p:nvPr>
        </p:nvGraphicFramePr>
        <p:xfrm>
          <a:off x="107501" y="1556792"/>
          <a:ext cx="8640962" cy="5030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12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30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326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34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17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6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(уточ.)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5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774,9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1 456,9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1 705,5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628,1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r>
                        <a:rPr lang="ru-RU" sz="1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441,2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4 128,0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2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178,9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3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6 489,4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:a16="http://schemas.microsoft.com/office/drawing/2014/main" xmlns="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xmlns="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Пермского муниципального округа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2023-2024 годы, млн руб.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495440"/>
              </p:ext>
            </p:extLst>
          </p:nvPr>
        </p:nvGraphicFramePr>
        <p:xfrm>
          <a:off x="323528" y="1844675"/>
          <a:ext cx="8496944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009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1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5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2023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бюджета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6 361,7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7 177,4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98,9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129,7</a:t>
                      </a: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77,00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1,1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:a16="http://schemas.microsoft.com/office/drawing/2014/main" xmlns="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09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41554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91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443592"/>
              </p:ext>
            </p:extLst>
          </p:nvPr>
        </p:nvGraphicFramePr>
        <p:xfrm>
          <a:off x="251520" y="832294"/>
          <a:ext cx="8712967" cy="5973306"/>
        </p:xfrm>
        <a:graphic>
          <a:graphicData uri="http://schemas.openxmlformats.org/drawingml/2006/table">
            <a:tbl>
              <a:tblPr/>
              <a:tblGrid>
                <a:gridCol w="48587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785276157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/>
                <a:gridCol w="8298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87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Отклонения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 руб.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</a:tr>
              <a:tr h="273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Развитие системы образования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3 239,8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3 947,6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2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Развитие дорожного хозяйства и благоустройство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1 009,6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Развитие сферы культуры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коммунального хозяйства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Совершенствование муниципального управления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9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Развитие молодежной политики, физической культуры и спорта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муниципальными финансами и муниципальным долгом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Управление земельными ресурсами и имуществом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жилищных условий граждан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-69,0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10.Обеспечение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населения и территории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Развитие отдельных направлений социальной сферы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Градостроительная политика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Сельское хозяйство и комплексное развитие сельских территорий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Охрана окружающей среды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4547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Экономическое развитие</a:t>
                      </a:r>
                    </a:p>
                  </a:txBody>
                  <a:tcPr marL="72000" marR="7620" marT="762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210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6 361,7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177,4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815,7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="" xmlns:a16="http://schemas.microsoft.com/office/drawing/2014/main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32" l="9987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273630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>
            <a:extLst>
              <a:ext uri="{FF2B5EF4-FFF2-40B4-BE49-F238E27FC236}">
                <a16:creationId xmlns="" xmlns:a16="http://schemas.microsoft.com/office/drawing/2014/main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764704"/>
            <a:ext cx="6732240" cy="72008"/>
          </a:xfrm>
        </p:spPr>
        <p:txBody>
          <a:bodyPr/>
          <a:lstStyle/>
          <a:p>
            <a:pPr lvl="0"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на 202</a:t>
            </a:r>
            <a:r>
              <a:rPr lang="en-US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год, млн руб.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8645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203936"/>
              </p:ext>
            </p:extLst>
          </p:nvPr>
        </p:nvGraphicFramePr>
        <p:xfrm>
          <a:off x="134937" y="692697"/>
          <a:ext cx="8829551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:a16="http://schemas.microsoft.com/office/drawing/2014/main" xmlns="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11603"/>
            <a:ext cx="2520280" cy="20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0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87" y="548680"/>
            <a:ext cx="7489825" cy="791939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639338"/>
              </p:ext>
            </p:extLst>
          </p:nvPr>
        </p:nvGraphicFramePr>
        <p:xfrm>
          <a:off x="449183" y="3429000"/>
          <a:ext cx="8424935" cy="30630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7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8892">
                  <a:extLst>
                    <a:ext uri="{9D8B030D-6E8A-4147-A177-3AD203B41FA5}">
                      <a16:colId xmlns="" xmlns:a16="http://schemas.microsoft.com/office/drawing/2014/main" val="1642110348"/>
                    </a:ext>
                  </a:extLst>
                </a:gridCol>
                <a:gridCol w="7988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36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1099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в информационной системе  «Контингент» для получения услуги дошкольного образования», (%)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366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обучающихся в общеобразовательных организациях. 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19800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090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охваченных  дополнительным образованием в общей численности  обучающихся образовательных организаций Пермского муниципального округа в возрасте от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 до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лет,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065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платы отдельных категорий работников бюджетных 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896" y="1268760"/>
            <a:ext cx="526795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u="sng" dirty="0"/>
              <a:t>Цель программы:</a:t>
            </a:r>
            <a:r>
              <a:rPr lang="ru-RU" altLang="ru-RU" sz="1600" b="1" i="1" dirty="0"/>
              <a:t> </a:t>
            </a:r>
            <a:r>
              <a:rPr lang="ru-RU" sz="1600" i="1" dirty="0"/>
              <a:t>Комплексное развитие муниципальной системы образования, обеспечивающее каждому выпускнику качественное самоопределение, осознанный выбор своего будущего жизненного (в т.ч.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общества.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900885"/>
              </p:ext>
            </p:extLst>
          </p:nvPr>
        </p:nvGraphicFramePr>
        <p:xfrm>
          <a:off x="-540568" y="1052736"/>
          <a:ext cx="4104456" cy="265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4842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округа»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млн руб.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399133"/>
              </p:ext>
            </p:extLst>
          </p:nvPr>
        </p:nvGraphicFramePr>
        <p:xfrm>
          <a:off x="236113" y="2852936"/>
          <a:ext cx="8785225" cy="373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5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98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73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поступления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бюджет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</a:p>
                  </a:txBody>
                  <a:tcPr marL="91442" marR="91442" marT="45722" marB="45722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</a:p>
                  </a:txBody>
                  <a:tcPr marL="72000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2 513,9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972,0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муниципального округа</a:t>
                      </a:r>
                    </a:p>
                  </a:txBody>
                  <a:tcPr marL="72000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725,9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975,6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3 239,8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947,6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873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34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38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130691" y="859863"/>
            <a:ext cx="3978146" cy="40889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</a:t>
            </a:r>
            <a:r>
              <a:rPr lang="ru-RU" sz="1600" b="1" dirty="0">
                <a:latin typeface="Times New Roman" panose="02020603050405020304" pitchFamily="18" charset="0"/>
              </a:rPr>
              <a:t> ОБУЧАЮЩИХСЯ В ШКОЛЕ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76597659"/>
              </p:ext>
            </p:extLst>
          </p:nvPr>
        </p:nvGraphicFramePr>
        <p:xfrm>
          <a:off x="99699" y="1268760"/>
          <a:ext cx="3978146" cy="252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323528" y="3356992"/>
            <a:ext cx="8635622" cy="352099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ОДНОГО ОБУЧАЮЩЕГОСЯ ШКОЛ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94120021"/>
              </p:ext>
            </p:extLst>
          </p:nvPr>
        </p:nvGraphicFramePr>
        <p:xfrm>
          <a:off x="130691" y="3789040"/>
          <a:ext cx="3577213" cy="237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59204"/>
              </p:ext>
            </p:extLst>
          </p:nvPr>
        </p:nvGraphicFramePr>
        <p:xfrm>
          <a:off x="3851921" y="3789040"/>
          <a:ext cx="5035660" cy="236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2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1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37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старой постройки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новой постройки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в %</a:t>
                      </a:r>
                    </a:p>
                  </a:txBody>
                  <a:tcPr marL="68580" marR="6858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704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кв. м.</a:t>
                      </a: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одного обучаемого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5,47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10,58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1,9 раз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7042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одного обучаемого, в том числе: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32 084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3,4 раза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42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оммунальные расходы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5 427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9 399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1,7 раз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9425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Налоги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1 261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16 199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12,9 раз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12388496"/>
              </p:ext>
            </p:extLst>
          </p:nvPr>
        </p:nvGraphicFramePr>
        <p:xfrm>
          <a:off x="5076056" y="1219687"/>
          <a:ext cx="4194313" cy="231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4572000" y="848139"/>
            <a:ext cx="4194314" cy="363823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 В ДЕТСКИХ САДАХ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6605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522" y="860379"/>
            <a:ext cx="7609516" cy="53102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мероприятия муниципальной программы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«Развитие системы образования Пермского муниципального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», текущие расходы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местного бюджета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344574"/>
              </p:ext>
            </p:extLst>
          </p:nvPr>
        </p:nvGraphicFramePr>
        <p:xfrm>
          <a:off x="251520" y="1700808"/>
          <a:ext cx="8538908" cy="41630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88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5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86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70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дошкольного общего образования» 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7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воспитания и дополнительного образования»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722">
                <a:tc>
                  <a:txBody>
                    <a:bodyPr/>
                    <a:lstStyle/>
                    <a:p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начального общего, основного общего, среднего общего образования»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05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«Кадры системы образования»</a:t>
                      </a:r>
                      <a:b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057">
                <a:tc>
                  <a:txBody>
                    <a:bodyPr/>
                    <a:lstStyle/>
                    <a:p>
                      <a:r>
                        <a:rPr kumimoji="0" lang="ru-RU" alt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Программы и прочие мероприятия в области образования»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3964836208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143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853,5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5" y="519704"/>
            <a:ext cx="722910" cy="5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9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300192" y="2838450"/>
            <a:ext cx="26056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 dirty="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 dirty="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5763567" y="3033713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25" y="4067174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628B1C-5737-4AAF-965E-7FFB7E38D873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759356"/>
            <a:ext cx="878497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pPr marL="0" marR="0" lvl="0" indent="0" algn="ctr" defTabSz="95788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ТЕКУЩИЕ РАСХОДЫ НА ОБРАЗОВАНИЕ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(детские сады, школы, доп. образование)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95427852"/>
              </p:ext>
            </p:extLst>
          </p:nvPr>
        </p:nvGraphicFramePr>
        <p:xfrm>
          <a:off x="323528" y="1459523"/>
          <a:ext cx="4248472" cy="2309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CF12B1-1E09-4118-AA3F-29FE44569A47}"/>
              </a:ext>
            </a:extLst>
          </p:cNvPr>
          <p:cNvSpPr txBox="1"/>
          <p:nvPr/>
        </p:nvSpPr>
        <p:spPr>
          <a:xfrm>
            <a:off x="4609776" y="1459523"/>
            <a:ext cx="432048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57882">
              <a:defRPr sz="1400" b="0">
                <a:solidFill>
                  <a:srgbClr val="002060"/>
                </a:solidFill>
                <a:latin typeface="Montserrat SemiBold" panose="00000700000000000000" pitchFamily="2" charset="-52"/>
                <a:cs typeface="Arial" pitchFamily="34" charset="0"/>
              </a:defRPr>
            </a:lvl1pPr>
          </a:lstStyle>
          <a:p>
            <a:pPr marL="0" marR="0" lvl="0" indent="0" algn="ctr" defTabSz="95788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Увеличение расходов на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36,2%,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 них:</a:t>
            </a:r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4609776" y="1968376"/>
          <a:ext cx="4354712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22878" y="4293096"/>
          <a:ext cx="8741610" cy="226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1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680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школе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д. Кондратово на 1100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Лобаново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805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Гамово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с. Култаево на 825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7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школам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10404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99" y="764704"/>
            <a:ext cx="7609516" cy="53102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МЕРЫ СОЦИАЛЬНОЙ ПОДДЕРЖКИ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s://ulpravda.ru/pictures/news/big/64208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108"/>
            <a:ext cx="180020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484784"/>
            <a:ext cx="7920880" cy="4176464"/>
          </a:xfrm>
        </p:spPr>
        <p:txBody>
          <a:bodyPr/>
          <a:lstStyle/>
          <a:p>
            <a:pPr eaLnBrk="1" fontAlgn="b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родительской платы за ребенком в детских садах малоимущим и многодетным семьям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питания обучающимся 5-9 классов из многодетных семей, нуждающихся в мерах социальной поддержки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ctr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 обучающимся, получающих начальное общее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eaLnBrk="1" fontAlgn="ctr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двухразового питания обучающимся в школах детям-инвалидам 5-9 классов и завтрака обучающимся детям-инвалидам 1-4 классов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ctr" hangingPunct="1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обучающихся, проживающих в интернатах с круглосуточным проживанием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521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55" y="470802"/>
            <a:ext cx="7609516" cy="531027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МЕРЫ СОЦИАЛЬНОЙ ПОДДЕРЖКИ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s://ulpravda.ru/pictures/news/big/64208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503946" cy="9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229200"/>
          </a:xfrm>
        </p:spPr>
        <p:txBody>
          <a:bodyPr/>
          <a:lstStyle/>
          <a:p>
            <a:pPr marL="109537" indent="0">
              <a:buNone/>
            </a:pP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родительской платы за ребенка в детских садах для родителей (законных представителей):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детей-инвалидов; 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родителей;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 со среднедушевым доходом ниже величины прожиточного минимума на душу населения, установленного в Пермском крае,  и находящихся в социально опасном положении;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нуждающихся в лечебном и диетическом питании при организации питания детей в течение полного дня пребывания в Организации готовыми домашними блюдами, предоставленными родителями;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специальной военной операции;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являющихся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Федеральной службы войск национальной гвардии Российской Федерации и принимающих участие в специальной военной операции;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(умерших) в ходе участия в специальной военной операции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9537" indent="0">
              <a:buNone/>
            </a:pP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60 % 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(законных представителей) детей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</a:t>
            </a:r>
          </a:p>
          <a:p>
            <a:pPr marL="109537" indent="0">
              <a:buNone/>
            </a:pPr>
            <a:r>
              <a:rPr lang="ru-RU" sz="1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50 % </a:t>
            </a:r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(законных представителей), являющихся инвалидами I или II групп (оба родителя), детей из семей со среднедушевым доходом ниже величины прожиточного минимума на душу населения, установленной в Пермском крае</a:t>
            </a:r>
            <a:r>
              <a:rPr 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 txBox="1">
            <a:spLocks/>
          </p:cNvSpPr>
          <p:nvPr/>
        </p:nvSpPr>
        <p:spPr bwMode="auto">
          <a:xfrm>
            <a:off x="1475656" y="1045259"/>
            <a:ext cx="7609516" cy="53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Льготы по родительской плате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ребенка в детских садах для родителей (законных представителей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44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854" y="840112"/>
            <a:ext cx="6684051" cy="689742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образования на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376,8 млн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61F989-88AF-456B-8769-7842480FDA1B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1700808"/>
            <a:ext cx="5904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Проектирование объекта «Строительство здания детского сада на 350 мест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в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д. Кондратово»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15,6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Завершение строительства здания детского сада на 160 мест в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        с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. Башкултаево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213,6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Дооснащение оборудованием детского сада д. Ясыри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2,0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Монтаж системы оповещения и управления эвакуацией при возникновении или угрозе возникновения ЧС (11 учреждений)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6,9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Установка пожарной сигнализации (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18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учреждений)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– </a:t>
            </a:r>
            <a:r>
              <a:rPr kumimoji="0" lang="ru-RU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4,7</a:t>
            </a:r>
            <a:endParaRPr kumimoji="0" lang="ru-RU" sz="1350" b="1" i="0" u="sng" strike="noStrike" kern="1200" cap="none" spc="0" normalizeH="0" baseline="0" noProof="0" dirty="0">
              <a:ln>
                <a:noFill/>
              </a:ln>
              <a:solidFill>
                <a:srgbClr val="438086">
                  <a:lumMod val="50000"/>
                </a:srgbClr>
              </a:solidFill>
              <a:effectLst/>
              <a:uLnTx/>
              <a:uFillTx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Капитальный ремонт МАОУ «Бабкинская средняя школа»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в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рамках 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реализации мероприятий по модернизации школьных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систем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47,3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Благоустройство пришкольной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территории, в 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рамках участия в приоритетном проекте «Школьный двор» региональной  программы «Комфортный край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– </a:t>
            </a:r>
            <a:r>
              <a:rPr kumimoji="0" lang="ru-RU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48,1</a:t>
            </a:r>
          </a:p>
          <a:p>
            <a:pPr lvl="0"/>
            <a:r>
              <a:rPr lang="ru-RU" sz="1350" dirty="0" smtClean="0">
                <a:solidFill>
                  <a:srgbClr val="438086">
                    <a:lumMod val="50000"/>
                  </a:srgbClr>
                </a:solidFill>
              </a:rPr>
              <a:t>       (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Култаевская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Сылвенская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</a:t>
            </a:r>
            <a:r>
              <a:rPr lang="ru-RU" sz="1300" dirty="0" err="1">
                <a:solidFill>
                  <a:srgbClr val="438086">
                    <a:lumMod val="50000"/>
                  </a:srgbClr>
                </a:solidFill>
              </a:rPr>
              <a:t>Нижнемулинская</a:t>
            </a:r>
            <a:r>
              <a:rPr lang="ru-RU" sz="1300" dirty="0">
                <a:solidFill>
                  <a:srgbClr val="438086">
                    <a:lumMod val="50000"/>
                  </a:srgbClr>
                </a:solidFill>
              </a:rPr>
              <a:t>, Савинская </a:t>
            </a:r>
            <a:r>
              <a:rPr lang="ru-RU" sz="1300" dirty="0" smtClean="0">
                <a:solidFill>
                  <a:srgbClr val="438086">
                    <a:lumMod val="50000"/>
                  </a:srgbClr>
                </a:solidFill>
              </a:rPr>
              <a:t>средние школы)</a:t>
            </a:r>
            <a:endParaRPr kumimoji="0" lang="ru-RU" sz="1300" i="0" strike="noStrike" kern="1200" cap="none" spc="0" normalizeH="0" baseline="0" noProof="0" dirty="0">
              <a:ln>
                <a:noFill/>
              </a:ln>
              <a:solidFill>
                <a:srgbClr val="438086">
                  <a:lumMod val="50000"/>
                </a:srgbClr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Капитальный ремонт здания детского дополнительного образования в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д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. Песьянка – </a:t>
            </a:r>
            <a:r>
              <a:rPr kumimoji="0" lang="ru-RU" sz="1350" b="1" i="0" u="sng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15,5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Ремонт МАОУ «Нижнемуллинская средняя школа» –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4</a:t>
            </a:r>
            <a:r>
              <a:rPr kumimoji="0" lang="ru-RU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,5</a:t>
            </a:r>
            <a:endParaRPr kumimoji="0" lang="ru-RU" sz="1350" b="1" i="0" u="sng" strike="noStrike" kern="1200" cap="none" spc="0" normalizeH="0" baseline="0" noProof="0" dirty="0">
              <a:ln>
                <a:noFill/>
              </a:ln>
              <a:solidFill>
                <a:srgbClr val="438086">
                  <a:lumMod val="50000"/>
                </a:srgbClr>
              </a:solidFill>
              <a:effectLst/>
              <a:uLnTx/>
              <a:uFillTx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Ремонт спортзала в МАОУ «Гамовская средняя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школа»,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 Крытая спортивная площадка МАОУ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«</a:t>
            </a:r>
            <a:r>
              <a:rPr lang="ru-RU" sz="1350" b="1" dirty="0" err="1" smtClean="0">
                <a:solidFill>
                  <a:srgbClr val="438086">
                    <a:lumMod val="75000"/>
                  </a:srgbClr>
                </a:solidFill>
              </a:rPr>
              <a:t>Платошинская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 </a:t>
            </a:r>
            <a:r>
              <a:rPr lang="ru-RU" sz="1350" b="1" dirty="0">
                <a:solidFill>
                  <a:srgbClr val="438086">
                    <a:lumMod val="75000"/>
                  </a:srgbClr>
                </a:solidFill>
              </a:rPr>
              <a:t>средняя </a:t>
            </a:r>
            <a:r>
              <a:rPr lang="ru-RU" sz="1350" b="1" dirty="0" smtClean="0">
                <a:solidFill>
                  <a:srgbClr val="438086">
                    <a:lumMod val="75000"/>
                  </a:srgbClr>
                </a:solidFill>
              </a:rPr>
              <a:t>школа»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и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ремонт межшкольного стадиона в МАОУ «Бершетская средняя школа»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438086">
                    <a:lumMod val="75000"/>
                  </a:srgbClr>
                </a:solidFill>
                <a:effectLst/>
                <a:uLnTx/>
                <a:uFillTx/>
              </a:rPr>
              <a:t>– </a:t>
            </a:r>
            <a:r>
              <a:rPr kumimoji="0" lang="ru-RU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438086">
                    <a:lumMod val="50000"/>
                  </a:srgbClr>
                </a:solidFill>
                <a:effectLst/>
                <a:uLnTx/>
                <a:uFillTx/>
              </a:rPr>
              <a:t>8,1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350" b="1" dirty="0" smtClean="0">
                <a:solidFill>
                  <a:schemeClr val="accent2">
                    <a:lumMod val="75000"/>
                  </a:schemeClr>
                </a:solidFill>
              </a:rPr>
              <a:t>Проведение текущего ремонта (6 учреждений)</a:t>
            </a:r>
            <a:r>
              <a:rPr lang="ru-RU" sz="1350" b="1" dirty="0" smtClean="0">
                <a:solidFill>
                  <a:srgbClr val="438086">
                    <a:lumMod val="50000"/>
                  </a:srgbClr>
                </a:solidFill>
              </a:rPr>
              <a:t> – </a:t>
            </a:r>
            <a:r>
              <a:rPr lang="ru-RU" sz="1350" b="1" u="sng" dirty="0" smtClean="0">
                <a:solidFill>
                  <a:srgbClr val="438086">
                    <a:lumMod val="50000"/>
                  </a:srgbClr>
                </a:solidFill>
              </a:rPr>
              <a:t>10,2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sz="1350" b="1" dirty="0">
                <a:solidFill>
                  <a:schemeClr val="accent2">
                    <a:lumMod val="75000"/>
                  </a:schemeClr>
                </a:solidFill>
              </a:rPr>
              <a:t>Перенос памятника участникам ВОВ с территории МАОУ </a:t>
            </a:r>
            <a:r>
              <a:rPr lang="ru-RU" sz="1350" b="1" dirty="0" smtClean="0">
                <a:solidFill>
                  <a:schemeClr val="accent2">
                    <a:lumMod val="75000"/>
                  </a:schemeClr>
                </a:solidFill>
              </a:rPr>
              <a:t>«Савинская </a:t>
            </a:r>
            <a:r>
              <a:rPr lang="ru-RU" sz="1350" b="1" dirty="0">
                <a:solidFill>
                  <a:schemeClr val="accent2">
                    <a:lumMod val="75000"/>
                  </a:schemeClr>
                </a:solidFill>
              </a:rPr>
              <a:t>средняя </a:t>
            </a:r>
            <a:r>
              <a:rPr lang="ru-RU" sz="1350" b="1" dirty="0" smtClean="0">
                <a:solidFill>
                  <a:schemeClr val="accent2">
                    <a:lumMod val="75000"/>
                  </a:schemeClr>
                </a:solidFill>
              </a:rPr>
              <a:t>школа»</a:t>
            </a:r>
            <a:r>
              <a:rPr lang="ru-RU" sz="1350" b="1" dirty="0" smtClean="0">
                <a:solidFill>
                  <a:srgbClr val="438086">
                    <a:lumMod val="50000"/>
                  </a:srgbClr>
                </a:solidFill>
              </a:rPr>
              <a:t> – </a:t>
            </a:r>
            <a:r>
              <a:rPr lang="ru-RU" sz="1350" b="1" u="sng" dirty="0" smtClean="0">
                <a:solidFill>
                  <a:srgbClr val="438086">
                    <a:lumMod val="50000"/>
                  </a:srgbClr>
                </a:solidFill>
              </a:rPr>
              <a:t>0,2 </a:t>
            </a:r>
            <a:endParaRPr kumimoji="0" lang="ru-RU" sz="1350" b="1" i="0" u="sng" strike="noStrike" kern="1200" cap="none" spc="0" normalizeH="0" baseline="0" noProof="0" dirty="0">
              <a:ln>
                <a:noFill/>
              </a:ln>
              <a:solidFill>
                <a:srgbClr val="438086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4" b="99457" l="4403" r="95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40" b="-1042"/>
          <a:stretch/>
        </p:blipFill>
        <p:spPr bwMode="auto">
          <a:xfrm>
            <a:off x="6785012" y="476672"/>
            <a:ext cx="2358988" cy="14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74755092"/>
              </p:ext>
            </p:extLst>
          </p:nvPr>
        </p:nvGraphicFramePr>
        <p:xfrm>
          <a:off x="107504" y="1893294"/>
          <a:ext cx="3798959" cy="376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72425"/>
            <a:ext cx="2160240" cy="16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93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" y="448811"/>
            <a:ext cx="1835696" cy="12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637354"/>
            <a:ext cx="6949193" cy="6744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молодежной политики, физической культуры и спорта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715770"/>
              </p:ext>
            </p:extLst>
          </p:nvPr>
        </p:nvGraphicFramePr>
        <p:xfrm>
          <a:off x="193983" y="2846930"/>
          <a:ext cx="8770630" cy="15661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119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9324">
                  <a:extLst>
                    <a:ext uri="{9D8B030D-6E8A-4147-A177-3AD203B41FA5}">
                      <a16:colId xmlns="" xmlns:a16="http://schemas.microsoft.com/office/drawing/2014/main" val="2685617009"/>
                    </a:ext>
                  </a:extLst>
                </a:gridCol>
                <a:gridCol w="9293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019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2638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 в возрасте 3 - 79 лет, 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7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молодежных активов на территории Пермского муниципального округа,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83" y="1616823"/>
            <a:ext cx="87706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активного включения молодежи Пермского муниципального округа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округа</a:t>
            </a:r>
            <a:endParaRPr lang="ru-RU" altLang="ru-RU" sz="16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3983" y="4421865"/>
            <a:ext cx="1152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Диаграмма 20" title="в % к пред.году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504571"/>
              </p:ext>
            </p:extLst>
          </p:nvPr>
        </p:nvGraphicFramePr>
        <p:xfrm>
          <a:off x="258755" y="4421865"/>
          <a:ext cx="8129669" cy="2247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8956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Заголовок 1">
            <a:extLst>
              <a:ext uri="{FF2B5EF4-FFF2-40B4-BE49-F238E27FC236}">
                <a16:creationId xmlns:a16="http://schemas.microsoft.com/office/drawing/2014/main" xmlns="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8680"/>
            <a:ext cx="8723899" cy="432048"/>
          </a:xfrm>
        </p:spPr>
        <p:txBody>
          <a:bodyPr/>
          <a:lstStyle/>
          <a:p>
            <a:pPr algn="ctr"/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 и спорта Пермского муниципального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округа»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844606"/>
              </p:ext>
            </p:extLst>
          </p:nvPr>
        </p:nvGraphicFramePr>
        <p:xfrm>
          <a:off x="179512" y="1033736"/>
          <a:ext cx="8791024" cy="56009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15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1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03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спортивных мероприятий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спортивных сборных команд и обеспечение участия лиц, проходящих спортивную подготовку, в спортивных соревнованиях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3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занятий физкультурно-спортивной направленности и участие в спортивных и физкультурных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мероприятиях,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участия в спортивных и физкультурных (физкультурно-оздоровительных) мероприятиях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</a:tr>
              <a:tr h="2297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в сфере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молодежной политики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для развития физической культуры и спорта,</a:t>
                      </a:r>
                      <a:r>
                        <a:rPr lang="ru-RU" sz="16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кущий ремонт учреждений спорта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921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мероприятия "Умею плавать!"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842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развития физической культуры и спорта, в том числе: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3106021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-Проектирование объекта «Физкультурно-оздоровительный комплекс с. Култаево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300073748"/>
                  </a:ext>
                </a:extLst>
              </a:tr>
              <a:tr h="50672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-Устройство и оснащение хоккейной площадки в с. Лобаново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201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-Закупка и монтаж оборудования для создания «умной» спортивной площадки в с. Фролы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118,4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4030374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-ПИР "Реконструкция здания школы в п. Ферма Пермского района для размещения </a:t>
                      </a:r>
                      <a:r>
                        <a:rPr lang="ru-RU" sz="14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межпоселенческого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ФОК"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</a:tr>
              <a:tr h="24497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-Физкультурно-оздоровительный комплекс с. Усть-Качка Пермского района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:a16="http://schemas.microsoft.com/office/drawing/2014/main" xmlns="" val="2019636602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:a16="http://schemas.microsoft.com/office/drawing/2014/main" xmlns="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38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387"/>
            <a:ext cx="2300116" cy="15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836712"/>
            <a:ext cx="6192688" cy="711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сферы культуры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645219"/>
              </p:ext>
            </p:extLst>
          </p:nvPr>
        </p:nvGraphicFramePr>
        <p:xfrm>
          <a:off x="246064" y="2636912"/>
          <a:ext cx="8718550" cy="11982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63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6087">
                  <a:extLst>
                    <a:ext uri="{9D8B030D-6E8A-4147-A177-3AD203B41FA5}">
                      <a16:colId xmlns="" xmlns:a16="http://schemas.microsoft.com/office/drawing/2014/main" val="2254386528"/>
                    </a:ext>
                  </a:extLst>
                </a:gridCol>
                <a:gridCol w="12360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46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49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числа посещений культурных мероприятий (к уровню 2019г.),</a:t>
                      </a:r>
                      <a:r>
                        <a:rPr kumimoji="0" lang="ru-RU" sz="16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1 642 168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1 915 862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3950" y="1840468"/>
            <a:ext cx="7488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Создание условий для обеспечения равного доступа к культурным ценностям и творческой самореализации жителей Пермского округа</a:t>
            </a:r>
            <a:endParaRPr lang="ru-RU" altLang="ru-RU" sz="1600" i="1" dirty="0"/>
          </a:p>
        </p:txBody>
      </p:sp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385709"/>
              </p:ext>
            </p:extLst>
          </p:nvPr>
        </p:nvGraphicFramePr>
        <p:xfrm>
          <a:off x="611560" y="3897410"/>
          <a:ext cx="8064896" cy="255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393305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66439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784887"/>
              </p:ext>
            </p:extLst>
          </p:nvPr>
        </p:nvGraphicFramePr>
        <p:xfrm>
          <a:off x="323528" y="1412776"/>
          <a:ext cx="8640960" cy="46690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157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7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0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51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</a:t>
                      </a:r>
                      <a:endParaRPr lang="ru-RU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3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Сохранение, пополнение, популяризация музейного фонда и развитие музея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Библиотечное, библиографическое и информационное обслуживание пользователей библиотеки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9472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клубных формирований и формирований самодеятельного народного творчества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в области искусства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02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муниципальных учреждений (организаций) в сфере культуры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3358256252"/>
                  </a:ext>
                </a:extLst>
              </a:tr>
              <a:tr h="12668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25860592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685592" cy="432048"/>
          </a:xfrm>
        </p:spPr>
        <p:txBody>
          <a:bodyPr/>
          <a:lstStyle/>
          <a:p>
            <a:pPr algn="ctr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сферы культуры Пермского муниципального округа»</a:t>
            </a:r>
          </a:p>
        </p:txBody>
      </p:sp>
    </p:spTree>
    <p:extLst>
      <p:ext uri="{BB962C8B-B14F-4D97-AF65-F5344CB8AC3E}">
        <p14:creationId xmlns:p14="http://schemas.microsoft.com/office/powerpoint/2010/main" val="159931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5287"/>
              </p:ext>
            </p:extLst>
          </p:nvPr>
        </p:nvGraphicFramePr>
        <p:xfrm>
          <a:off x="323528" y="1412776"/>
          <a:ext cx="8640960" cy="52615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157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7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05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845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развития в сфере культуры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числе: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-Строительство дома культуры на 200 мест в с. Усть-Качка  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здания муниципального учреждения «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Фроловский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СДК» 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-Ремонт филиала МАУК «КДЦ «Квартет»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Курашимский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КДЦ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-Ремонт филиала МАУК «КДЦ «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Двуречье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Устиновский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КДЦ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Капитальный ремонт здания МАУК "КДЦ "АРТ-Союз"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-Федеральный проект «Культурная среда» (приобретение автоклубов для обслуживания сельского населения)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Оснащение материально-технической базы муниципальных учреждений (организаций)</a:t>
                      </a:r>
                    </a:p>
                    <a:p>
                      <a:pPr algn="l" fontAlgn="b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166,3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ru-RU" sz="1400" b="1" i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 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ru-RU" sz="14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ru-RU" sz="14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/>
                </a:tc>
                <a:extLst>
                  <a:ext uri="{0D108BD9-81ED-4DB2-BD59-A6C34878D82A}">
                    <a16:rowId xmlns="" xmlns:a16="http://schemas.microsoft.com/office/drawing/2014/main" val="2550238271"/>
                  </a:ext>
                </a:extLst>
              </a:tr>
              <a:tr h="19925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685592" cy="432048"/>
          </a:xfrm>
        </p:spPr>
        <p:txBody>
          <a:bodyPr/>
          <a:lstStyle/>
          <a:p>
            <a:pPr algn="ctr"/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 </a:t>
            </a:r>
            <a:r>
              <a:rPr lang="ru-RU" alt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сферы культуры Пермского муниципального округа»</a:t>
            </a:r>
          </a:p>
        </p:txBody>
      </p:sp>
    </p:spTree>
    <p:extLst>
      <p:ext uri="{BB962C8B-B14F-4D97-AF65-F5344CB8AC3E}">
        <p14:creationId xmlns:p14="http://schemas.microsoft.com/office/powerpoint/2010/main" val="1922309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2091" y="692696"/>
            <a:ext cx="7056784" cy="72062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округа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54254"/>
              </p:ext>
            </p:extLst>
          </p:nvPr>
        </p:nvGraphicFramePr>
        <p:xfrm>
          <a:off x="3491879" y="2075379"/>
          <a:ext cx="5536994" cy="2232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32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895">
                  <a:extLst>
                    <a:ext uri="{9D8B030D-6E8A-4147-A177-3AD203B41FA5}">
                      <a16:colId xmlns="" xmlns:a16="http://schemas.microsoft.com/office/drawing/2014/main" val="3789703580"/>
                    </a:ext>
                  </a:extLst>
                </a:gridCol>
                <a:gridCol w="6868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66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Наименование целевого показателя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(единица измерения)</a:t>
                      </a: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Пермского муниципального округа,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12 8471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129 062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594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инфраструктуры, 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49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1" y="493268"/>
            <a:ext cx="1836581" cy="1711596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466576"/>
            <a:ext cx="6936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/>
              <a:t>Цель Программы: </a:t>
            </a:r>
            <a:r>
              <a:rPr lang="ru-RU" sz="1600" i="1" dirty="0"/>
              <a:t>Обеспечение условий для развития человеческого потенциала на территории Пермского муниципального округа</a:t>
            </a:r>
            <a:endParaRPr lang="ru-RU" altLang="ru-RU" sz="1600" i="1" dirty="0"/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097894"/>
              </p:ext>
            </p:extLst>
          </p:nvPr>
        </p:nvGraphicFramePr>
        <p:xfrm>
          <a:off x="0" y="2196725"/>
          <a:ext cx="3395925" cy="2489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108520" y="2196725"/>
            <a:ext cx="101742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569369"/>
              </p:ext>
            </p:extLst>
          </p:nvPr>
        </p:nvGraphicFramePr>
        <p:xfrm>
          <a:off x="143132" y="4422301"/>
          <a:ext cx="8885741" cy="227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7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2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24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08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3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детей.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3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оздоровительной кампании на территории Пермского муниципального округа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201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201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4295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67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Доходы бюджета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="" xmlns:a16="http://schemas.microsoft.com/office/drawing/2014/main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51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>
                <a:solidFill>
                  <a:prstClr val="black"/>
                </a:solidFill>
              </a:rPr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BA415771-A7CF-449E-B7CC-78001F776977}"/>
              </a:ext>
            </a:extLst>
          </p:cNvPr>
          <p:cNvSpPr/>
          <p:nvPr/>
        </p:nvSpPr>
        <p:spPr>
          <a:xfrm>
            <a:off x="360828" y="3892903"/>
            <a:ext cx="2614953" cy="2798773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 НДФЛ,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-Акцизы,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-Упрощенная система налогообложения,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-Единый сельскохозяйственный налог,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-Патент,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-Налог на имущество физических лиц,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-Земельный налог,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-Государственная пошлина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="" xmlns:a16="http://schemas.microsoft.com/office/drawing/2014/main" id="{2B831D4B-1B28-4173-87E1-A1A753BF7324}"/>
              </a:ext>
            </a:extLst>
          </p:cNvPr>
          <p:cNvSpPr/>
          <p:nvPr/>
        </p:nvSpPr>
        <p:spPr>
          <a:xfrm>
            <a:off x="6303856" y="4293096"/>
            <a:ext cx="2633711" cy="238850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Межбюджетные трансферты, дотации,  субсидии, субвенции  из других бюджетов бюджетной системы РФ, добровольные поступления денежных средств от юридических и физических лиц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="" xmlns:a16="http://schemas.microsoft.com/office/drawing/2014/main" id="{3B35B863-6FE5-4FC6-8DE1-D0CD18E468EA}"/>
              </a:ext>
            </a:extLst>
          </p:cNvPr>
          <p:cNvSpPr/>
          <p:nvPr/>
        </p:nvSpPr>
        <p:spPr>
          <a:xfrm>
            <a:off x="3381325" y="4092870"/>
            <a:ext cx="2590800" cy="2570849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-Аренда и продажа имущества и земли,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-Платежи за негативное воздействие на окружающую среду,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-Плата за социальный найм жилья,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-Доходы от оказания платных услуг,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</a:rPr>
              <a:t>-Штрафы, санкции, возмещение ущерба, </a:t>
            </a:r>
          </a:p>
        </p:txBody>
      </p:sp>
      <p:sp>
        <p:nvSpPr>
          <p:cNvPr id="18" name="Половина рамки 17">
            <a:extLst>
              <a:ext uri="{FF2B5EF4-FFF2-40B4-BE49-F238E27FC236}">
                <a16:creationId xmlns="" xmlns:a16="http://schemas.microsoft.com/office/drawing/2014/main" id="{5CC939C0-E6BE-41A0-B81E-DE30345119BE}"/>
              </a:ext>
            </a:extLst>
          </p:cNvPr>
          <p:cNvSpPr/>
          <p:nvPr/>
        </p:nvSpPr>
        <p:spPr>
          <a:xfrm rot="13459238">
            <a:off x="4332415" y="3186078"/>
            <a:ext cx="648070" cy="657486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="" xmlns:a16="http://schemas.microsoft.com/office/drawing/2014/main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="" xmlns:a16="http://schemas.microsoft.com/office/drawing/2014/main" id="{290E08E1-EBB0-4DD7-924E-5C9F8EA9F488}"/>
              </a:ext>
            </a:extLst>
          </p:cNvPr>
          <p:cNvSpPr/>
          <p:nvPr/>
        </p:nvSpPr>
        <p:spPr>
          <a:xfrm>
            <a:off x="565785" y="2438814"/>
            <a:ext cx="2205038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0" name="TextBox 22">
            <a:extLst>
              <a:ext uri="{FF2B5EF4-FFF2-40B4-BE49-F238E27FC236}">
                <a16:creationId xmlns="" xmlns:a16="http://schemas.microsoft.com/office/drawing/2014/main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10669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="" xmlns:a16="http://schemas.microsoft.com/office/drawing/2014/main" id="{51A35AA9-EC63-4AA3-ADC6-04C966CAFF1A}"/>
              </a:ext>
            </a:extLst>
          </p:cNvPr>
          <p:cNvSpPr/>
          <p:nvPr/>
        </p:nvSpPr>
        <p:spPr>
          <a:xfrm>
            <a:off x="3578759" y="2428599"/>
            <a:ext cx="2225675" cy="1035519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2" name="TextBox 23">
            <a:extLst>
              <a:ext uri="{FF2B5EF4-FFF2-40B4-BE49-F238E27FC236}">
                <a16:creationId xmlns="" xmlns:a16="http://schemas.microsoft.com/office/drawing/2014/main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921" y="2611657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="" xmlns:a16="http://schemas.microsoft.com/office/drawing/2014/main" id="{94C6E330-0ED5-4D05-A21E-636CB6E87DF0}"/>
              </a:ext>
            </a:extLst>
          </p:cNvPr>
          <p:cNvSpPr/>
          <p:nvPr/>
        </p:nvSpPr>
        <p:spPr>
          <a:xfrm>
            <a:off x="6434138" y="2385804"/>
            <a:ext cx="2241550" cy="1065682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544" name="TextBox 24">
            <a:extLst>
              <a:ext uri="{FF2B5EF4-FFF2-40B4-BE49-F238E27FC236}">
                <a16:creationId xmlns="" xmlns:a16="http://schemas.microsoft.com/office/drawing/2014/main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54" y="2595589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="" xmlns:a16="http://schemas.microsoft.com/office/drawing/2014/main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84" y1="45343" x2="20036" y2="44608"/>
                        <a14:foregroundMark x1="2166" y1="58333" x2="8123" y2="57353"/>
                        <a14:foregroundMark x1="73466" y1="4412" x2="81227" y2="3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3" y="617458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04" y="3518683"/>
            <a:ext cx="938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5977"/>
            <a:ext cx="735284" cy="38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6819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728" y="529554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318248"/>
              </p:ext>
            </p:extLst>
          </p:nvPr>
        </p:nvGraphicFramePr>
        <p:xfrm>
          <a:off x="4211960" y="2014372"/>
          <a:ext cx="4652071" cy="1126596"/>
        </p:xfrm>
        <a:graphic>
          <a:graphicData uri="http://schemas.openxmlformats.org/drawingml/2006/table">
            <a:tbl>
              <a:tblPr/>
              <a:tblGrid>
                <a:gridCol w="3443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47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4018">
                  <a:extLst>
                    <a:ext uri="{9D8B030D-6E8A-4147-A177-3AD203B41FA5}">
                      <a16:colId xmlns="" xmlns:a16="http://schemas.microsoft.com/office/drawing/2014/main" val="2457206171"/>
                    </a:ext>
                  </a:extLst>
                </a:gridCol>
              </a:tblGrid>
              <a:tr h="61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7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Уровень преступности на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10000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населения, ед. </a:t>
                      </a:r>
                    </a:p>
                  </a:txBody>
                  <a:tcPr marL="14400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178355"/>
            <a:ext cx="66254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Повышение уровня безопасности населения и территории Пермского муниципального округа.</a:t>
            </a:r>
          </a:p>
        </p:txBody>
      </p:sp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0" y="231027"/>
            <a:ext cx="1716559" cy="16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624285"/>
              </p:ext>
            </p:extLst>
          </p:nvPr>
        </p:nvGraphicFramePr>
        <p:xfrm>
          <a:off x="-148828" y="1501520"/>
          <a:ext cx="4545112" cy="2503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876606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60858"/>
              </p:ext>
            </p:extLst>
          </p:nvPr>
        </p:nvGraphicFramePr>
        <p:xfrm>
          <a:off x="395536" y="3523458"/>
          <a:ext cx="8241664" cy="329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75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год,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779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профилактике терроризма и экстремизма</a:t>
                      </a:r>
                    </a:p>
                  </a:txBody>
                  <a:tcPr marL="72000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658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элементов аппаратно-программного комплекса «Безопасный город»</a:t>
                      </a:r>
                    </a:p>
                  </a:txBody>
                  <a:tcPr marL="72000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37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эффективной защиты населения и территории муниципального округа от чрезвычайных ситуаций мирного и военного времени, других опасностей и происшествий, угрожающих жизни, здоровью и имуществу граждан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946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безопасного участия детей в дорожном движении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153055"/>
                  </a:ext>
                </a:extLst>
              </a:tr>
              <a:tr h="139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9696412"/>
                  </a:ext>
                </a:extLst>
              </a:tr>
              <a:tr h="139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7863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1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57832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6" b="94896" l="10000" r="94750">
                        <a14:foregroundMark x1="26250" y1="11643" x2="39625" y2="6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096344" cy="24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4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769773" cy="14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69" y="692696"/>
            <a:ext cx="6912768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муниципальным долгом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муниципального 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97552"/>
              </p:ext>
            </p:extLst>
          </p:nvPr>
        </p:nvGraphicFramePr>
        <p:xfrm>
          <a:off x="179512" y="2996952"/>
          <a:ext cx="8712967" cy="3788343"/>
        </p:xfrm>
        <a:graphic>
          <a:graphicData uri="http://schemas.openxmlformats.org/drawingml/2006/table">
            <a:tbl>
              <a:tblPr/>
              <a:tblGrid>
                <a:gridCol w="65506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1171">
                  <a:extLst>
                    <a:ext uri="{9D8B030D-6E8A-4147-A177-3AD203B41FA5}">
                      <a16:colId xmlns="" xmlns:a16="http://schemas.microsoft.com/office/drawing/2014/main" val="369693880"/>
                    </a:ext>
                  </a:extLst>
                </a:gridCol>
                <a:gridCol w="10811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7439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отношения предельного объёма муниципального долга к объёму доходов бюджета без учёта утверждённого объёма безвозмездных поступлений и (или) поступлений налоговых доходов по дополнительным нормативам отчислений,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10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10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налогового потенциала в сопоставимых условиях к уровню 2021 года,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2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бюджета округа, в отношении которых осуществлён внутренний финансовый муниципальный контроль,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335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исполнения расходной части бюджета округа, без учета нераспределенных средств резервного фонда, а также целевых средств из бюджетов других уровней,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4" y="1700808"/>
            <a:ext cx="70567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altLang="ru-RU" sz="1800" i="1" dirty="0">
                <a:solidFill>
                  <a:srgbClr val="000000"/>
                </a:solidFill>
              </a:rPr>
              <a:t>Обеспечение сбалансированности и устойчивости бюджета Пермского муниципального округа,  повышение эффективности и прозрачности управления муниципальными финансами</a:t>
            </a:r>
          </a:p>
        </p:txBody>
      </p:sp>
    </p:spTree>
    <p:extLst>
      <p:ext uri="{BB962C8B-B14F-4D97-AF65-F5344CB8AC3E}">
        <p14:creationId xmlns:p14="http://schemas.microsoft.com/office/powerpoint/2010/main" val="522432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5" y="548680"/>
            <a:ext cx="1984661" cy="16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024992" y="692696"/>
            <a:ext cx="6795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Основные мероприятия </a:t>
            </a:r>
            <a:r>
              <a:rPr lang="ru-RU" altLang="ru-RU" sz="2400" b="1" dirty="0" smtClean="0">
                <a:solidFill>
                  <a:srgbClr val="424456"/>
                </a:solidFill>
                <a:cs typeface="Times New Roman" panose="02020603050405020304" pitchFamily="18" charset="0"/>
              </a:rPr>
              <a:t>программы </a:t>
            </a:r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«Управление муниципальными финансами и муниципальным долгом Пермского муниципального  округа»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0553"/>
              </p:ext>
            </p:extLst>
          </p:nvPr>
        </p:nvGraphicFramePr>
        <p:xfrm>
          <a:off x="223796" y="2420888"/>
          <a:ext cx="8640960" cy="165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1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9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4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03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29,14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муниципальных казенных учреждений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131,28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0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муниципального долга Пермского муниципального округа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160,45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161,40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493896"/>
              </p:ext>
            </p:extLst>
          </p:nvPr>
        </p:nvGraphicFramePr>
        <p:xfrm>
          <a:off x="222892" y="4221088"/>
          <a:ext cx="8641085" cy="290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1075" y="422108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19241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92696"/>
            <a:ext cx="1697285" cy="16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53" y="660385"/>
            <a:ext cx="7606438" cy="62919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889761"/>
              </p:ext>
            </p:extLst>
          </p:nvPr>
        </p:nvGraphicFramePr>
        <p:xfrm>
          <a:off x="252289" y="3356992"/>
          <a:ext cx="8640191" cy="29076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306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533383497"/>
                    </a:ext>
                  </a:extLst>
                </a:gridCol>
                <a:gridCol w="845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93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0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 администрации Пермского муниципального округа, прошедших обучение, %</a:t>
                      </a:r>
                    </a:p>
                  </a:txBody>
                  <a:tcPr marL="72000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8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 на решение вопросов местного значения,  реализованных ТОС, инициативными группами, СОНКО, старостами сельских населенных пунктов с привлечением средств из бюджетов разных уровней и (или) внебюджетных источников, ед.</a:t>
                      </a: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00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использующих механизм получения муниципальных услуг в электронной форме, %</a:t>
                      </a:r>
                    </a:p>
                  </a:txBody>
                  <a:tcPr marL="72000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4" marR="9524" marT="95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833" y="1581664"/>
            <a:ext cx="70876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/>
              <a:t>Повышение эффективности муниципального управления в Пермском муниципальном округе; </a:t>
            </a:r>
            <a:r>
              <a:rPr lang="ru-RU" altLang="ru-RU" sz="1600" i="1" dirty="0">
                <a:solidFill>
                  <a:srgbClr val="000000"/>
                </a:solidFill>
              </a:rPr>
              <a:t>Создание условий для совершенствования муниципального управления; Создание условий для участия населения в осуществлении местного самоуправления; Укрепление гражданского единства, гармонизация межнациональных и межконфессиональных отношений в Пермском муниципальном округе.</a:t>
            </a:r>
          </a:p>
        </p:txBody>
      </p:sp>
    </p:spTree>
    <p:extLst>
      <p:ext uri="{BB962C8B-B14F-4D97-AF65-F5344CB8AC3E}">
        <p14:creationId xmlns:p14="http://schemas.microsoft.com/office/powerpoint/2010/main" val="1548815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189" y="478277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«Совершенствование муниципального управления Пермского муниципального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41640"/>
              </p:ext>
            </p:extLst>
          </p:nvPr>
        </p:nvGraphicFramePr>
        <p:xfrm>
          <a:off x="86189" y="1312911"/>
          <a:ext cx="8856984" cy="33348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020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28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2024 год</a:t>
                      </a:r>
                    </a:p>
                    <a:p>
                      <a:pPr algn="ctr"/>
                      <a:r>
                        <a:rPr lang="ru-RU" sz="1400" dirty="0"/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41"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муниципального управления Пермского муниципального округа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172,8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4789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развитию институтов гражданского общества и общественных инициатив, в том числе: </a:t>
                      </a:r>
                    </a:p>
                    <a:p>
                      <a:pPr algn="l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инициативного бюджетирования</a:t>
                      </a:r>
                    </a:p>
                    <a:p>
                      <a:pPr algn="l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-Мероприятия с участием средств самообложения граждан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  <a:p>
                      <a:pPr algn="ctr"/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  <a:p>
                      <a:pPr algn="ctr"/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49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Гармонизация межнациональных и межконфессиональных отношений на территории Пермского муниципального округа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32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казенных учреждений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140,0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140,9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3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483464"/>
              </p:ext>
            </p:extLst>
          </p:nvPr>
        </p:nvGraphicFramePr>
        <p:xfrm>
          <a:off x="286834" y="4695030"/>
          <a:ext cx="8641085" cy="216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3538" y="5004197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625018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8681"/>
            <a:ext cx="18002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3971026"/>
              </p:ext>
            </p:extLst>
          </p:nvPr>
        </p:nvGraphicFramePr>
        <p:xfrm>
          <a:off x="323528" y="1556792"/>
          <a:ext cx="8712968" cy="5057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8587-CFE2-4803-8BFE-0C62C7B32AD1}" type="slidenum">
              <a:rPr lang="ru-RU" altLang="ru-RU" smtClean="0"/>
              <a:pPr/>
              <a:t>56</a:t>
            </a:fld>
            <a:endParaRPr lang="ru-RU" alt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96282" y="2338109"/>
            <a:ext cx="884865" cy="344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13" y="692696"/>
            <a:ext cx="8244408" cy="792088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территориальных управлений и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ТУ Пермского муниципального округа, млн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86636" y="2312414"/>
            <a:ext cx="936104" cy="364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120,7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F55E518E-C286-4BA6-B52F-3A3088E452AB}"/>
              </a:ext>
            </a:extLst>
          </p:cNvPr>
          <p:cNvCxnSpPr/>
          <p:nvPr/>
        </p:nvCxnSpPr>
        <p:spPr>
          <a:xfrm flipV="1">
            <a:off x="5481147" y="2430525"/>
            <a:ext cx="1224136" cy="172107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627784" y="2516579"/>
            <a:ext cx="884865" cy="344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107,1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F55E518E-C286-4BA6-B52F-3A3088E452AB}"/>
              </a:ext>
            </a:extLst>
          </p:cNvPr>
          <p:cNvCxnSpPr/>
          <p:nvPr/>
        </p:nvCxnSpPr>
        <p:spPr>
          <a:xfrm flipV="1">
            <a:off x="2877008" y="1803729"/>
            <a:ext cx="4323414" cy="626796"/>
          </a:xfrm>
          <a:prstGeom prst="straightConnector1">
            <a:avLst/>
          </a:prstGeom>
          <a:ln w="25400" cmpd="sng"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06A8A43-02D3-4941-92FB-A792C49D2F74}"/>
              </a:ext>
            </a:extLst>
          </p:cNvPr>
          <p:cNvSpPr txBox="1"/>
          <p:nvPr/>
        </p:nvSpPr>
        <p:spPr>
          <a:xfrm>
            <a:off x="3347864" y="1825577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+ 12,1%</a:t>
            </a:r>
          </a:p>
        </p:txBody>
      </p:sp>
    </p:spTree>
    <p:extLst>
      <p:ext uri="{BB962C8B-B14F-4D97-AF65-F5344CB8AC3E}">
        <p14:creationId xmlns:p14="http://schemas.microsoft.com/office/powerpoint/2010/main" val="1963848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764704"/>
            <a:ext cx="4789165" cy="1368152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b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83419"/>
              </p:ext>
            </p:extLst>
          </p:nvPr>
        </p:nvGraphicFramePr>
        <p:xfrm>
          <a:off x="298666" y="2348880"/>
          <a:ext cx="8569170" cy="3505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5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7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9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учитываемые в нормативе на содержание органов местного самоуправления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292,9</a:t>
                      </a: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311,0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656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225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расходы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315,5</a:t>
                      </a: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334,7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3560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Расчетный норматив на содержание ОМС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344,8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398,9</a:t>
                      </a:r>
                      <a:endParaRPr lang="ru-RU" sz="18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294"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расчетного норматива </a:t>
                      </a:r>
                    </a:p>
                    <a:p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(«-» превышение)</a:t>
                      </a:r>
                    </a:p>
                  </a:txBody>
                  <a:tcPr marL="72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51,9</a:t>
                      </a: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64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60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3744E-5042-417C-ADE1-93F28D1916CF}" type="slidenum">
              <a:rPr lang="ru-RU" altLang="ru-RU" smtClean="0"/>
              <a:pPr/>
              <a:t>58</a:t>
            </a:fld>
            <a:endParaRPr lang="ru-RU" alt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042228"/>
              </p:ext>
            </p:extLst>
          </p:nvPr>
        </p:nvGraphicFramePr>
        <p:xfrm>
          <a:off x="107504" y="692696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6050" b="5593"/>
          <a:stretch/>
        </p:blipFill>
        <p:spPr bwMode="auto">
          <a:xfrm>
            <a:off x="5990551" y="3875905"/>
            <a:ext cx="3059394" cy="271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44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9405"/>
            <a:ext cx="6177287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«Улучшение жилищных условий граждан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219796"/>
              </p:ext>
            </p:extLst>
          </p:nvPr>
        </p:nvGraphicFramePr>
        <p:xfrm>
          <a:off x="3203848" y="1656006"/>
          <a:ext cx="5832647" cy="1705188"/>
        </p:xfrm>
        <a:graphic>
          <a:graphicData uri="http://schemas.openxmlformats.org/drawingml/2006/table">
            <a:tbl>
              <a:tblPr/>
              <a:tblGrid>
                <a:gridCol w="44300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4387">
                  <a:extLst>
                    <a:ext uri="{9D8B030D-6E8A-4147-A177-3AD203B41FA5}">
                      <a16:colId xmlns="" xmlns:a16="http://schemas.microsoft.com/office/drawing/2014/main" val="2768479094"/>
                    </a:ext>
                  </a:extLst>
                </a:gridCol>
                <a:gridCol w="7382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43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расселенного аварийного жилищного фонда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кв.м.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2660,4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снесенных аварийных домов, кв.м.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6 751,89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157" y="1026997"/>
            <a:ext cx="6047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600" i="1" dirty="0"/>
              <a:t>Повышение доступности жилья для граждан, обеспечение безопасных и комфортных условий проживания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pic>
        <p:nvPicPr>
          <p:cNvPr id="37890" name="Picture 2" descr="https://strategy24.ru/images/news/201811/2b8d2969e8a292f807d524dc916c72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731"/>
          <a:stretch/>
        </p:blipFill>
        <p:spPr bwMode="auto">
          <a:xfrm>
            <a:off x="220969" y="525194"/>
            <a:ext cx="2684592" cy="12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532664"/>
              </p:ext>
            </p:extLst>
          </p:nvPr>
        </p:nvGraphicFramePr>
        <p:xfrm>
          <a:off x="-74663" y="1663685"/>
          <a:ext cx="3275856" cy="262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556" y="1898904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334169"/>
              </p:ext>
            </p:extLst>
          </p:nvPr>
        </p:nvGraphicFramePr>
        <p:xfrm>
          <a:off x="107505" y="3996322"/>
          <a:ext cx="8813125" cy="269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4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4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74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8679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гражданам в обеспечении жильем </a:t>
                      </a:r>
                    </a:p>
                    <a:p>
                      <a:pPr algn="l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(дети-сироты 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оставшихся без попечения родителей, лиц из числа детей-сирот и детей, оставшихся без попечения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родителей, молодые семьи)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53,9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034">
                <a:tc>
                  <a:txBody>
                    <a:bodyPr/>
                    <a:lstStyle/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переселению граждан из аварийного жилищного фонда (переселение из труднодоступного п. Таежный)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278,4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4417539"/>
                  </a:ext>
                </a:extLst>
              </a:tr>
              <a:tr h="207817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жилищным фондом, в том числе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886441"/>
                  </a:ext>
                </a:extLst>
              </a:tr>
              <a:tr h="128017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0813457"/>
                  </a:ext>
                </a:extLst>
              </a:tr>
              <a:tr h="2641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01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575749"/>
              </p:ext>
            </p:extLst>
          </p:nvPr>
        </p:nvGraphicFramePr>
        <p:xfrm>
          <a:off x="179512" y="2492896"/>
          <a:ext cx="4288446" cy="169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3" y="1516141"/>
            <a:ext cx="4173017" cy="8113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Фонд начисленной заработной платы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без СМП, включая организации с численностью до 15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чел) млн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9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13609"/>
              </p:ext>
            </p:extLst>
          </p:nvPr>
        </p:nvGraphicFramePr>
        <p:xfrm>
          <a:off x="4795953" y="2235174"/>
          <a:ext cx="4094571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1" y="1548323"/>
            <a:ext cx="4177369" cy="5651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Среднемесячная заработная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плата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(без СМП),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8983" y="4005064"/>
            <a:ext cx="417301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Инвестиции в основной капитал по организациям, не относящимся к СМП,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млн </a:t>
            </a:r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1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510483"/>
              </p:ext>
            </p:extLst>
          </p:nvPr>
        </p:nvGraphicFramePr>
        <p:xfrm>
          <a:off x="202983" y="4797152"/>
          <a:ext cx="4369017" cy="1765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3" y="476672"/>
            <a:ext cx="8677738" cy="8113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/>
              <a:t>Прогноз социально-экономического развития Пермского округа на 20</a:t>
            </a:r>
            <a:r>
              <a:rPr lang="en-US" altLang="ru-RU" sz="2400" b="1" dirty="0"/>
              <a:t>2</a:t>
            </a:r>
            <a:r>
              <a:rPr lang="ru-RU" altLang="ru-RU" sz="2400" b="1" dirty="0"/>
              <a:t>3 - 2026 годы, млн руб.</a:t>
            </a:r>
            <a:endParaRPr lang="ru-RU" sz="2400" b="1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4" name="Picture 2" descr="https://kb52.ru/images/a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2951472" cy="21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51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623183"/>
            <a:ext cx="6959120" cy="78959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коммунального хозяйства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914357"/>
              </p:ext>
            </p:extLst>
          </p:nvPr>
        </p:nvGraphicFramePr>
        <p:xfrm>
          <a:off x="279864" y="2420887"/>
          <a:ext cx="8612616" cy="1512608"/>
        </p:xfrm>
        <a:graphic>
          <a:graphicData uri="http://schemas.openxmlformats.org/drawingml/2006/table">
            <a:tbl>
              <a:tblPr/>
              <a:tblGrid>
                <a:gridCol w="69239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4334">
                  <a:extLst>
                    <a:ext uri="{9D8B030D-6E8A-4147-A177-3AD203B41FA5}">
                      <a16:colId xmlns="" xmlns:a16="http://schemas.microsoft.com/office/drawing/2014/main" val="3655100093"/>
                    </a:ext>
                  </a:extLst>
                </a:gridCol>
                <a:gridCol w="8443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8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71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объектов коммунально-инженерной инфраструктуры, находящейся в муниципальной собственности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71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Готовность объектов коммунальной инфраструктуры к отопительному сезону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19" y="1412776"/>
            <a:ext cx="68407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dirty="0">
                <a:solidFill>
                  <a:prstClr val="black"/>
                </a:solidFill>
              </a:rPr>
              <a:t>Инфраструктурное обеспечение экономического роста территории, повышение качества предоставляемых коммунальных услуг</a:t>
            </a:r>
            <a:endParaRPr lang="ru-RU" altLang="ru-RU" sz="1800" i="1" dirty="0">
              <a:solidFill>
                <a:srgbClr val="00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26" b="91136" l="26172" r="73145">
                        <a14:foregroundMark x1="39453" y1="38920" x2="38574" y2="48476"/>
                        <a14:foregroundMark x1="59277" y1="40582" x2="58301" y2="51662"/>
                        <a14:foregroundMark x1="57617" y1="67036" x2="57617" y2="78116"/>
                        <a14:foregroundMark x1="35156" y1="67313" x2="46680" y2="68560"/>
                        <a14:foregroundMark x1="42578" y1="69529" x2="42383" y2="79086"/>
                        <a14:foregroundMark x1="55664" y1="50693" x2="63770" y2="52632"/>
                        <a14:foregroundMark x1="52734" y1="43767" x2="65332" y2="44737"/>
                        <a14:foregroundMark x1="54492" y1="74377" x2="62402" y2="77839"/>
                        <a14:foregroundMark x1="58105" y1="61634" x2="58594" y2="65789"/>
                        <a14:foregroundMark x1="56055" y1="65097" x2="61719" y2="66343"/>
                        <a14:foregroundMark x1="55859" y1="62881" x2="56543" y2="68283"/>
                        <a14:foregroundMark x1="37012" y1="68006" x2="35840" y2="68283"/>
                        <a14:foregroundMark x1="35645" y1="68283" x2="35645" y2="68283"/>
                        <a14:foregroundMark x1="34961" y1="73961" x2="34961" y2="73961"/>
                        <a14:foregroundMark x1="39648" y1="47922" x2="39648" y2="47922"/>
                        <a14:foregroundMark x1="59863" y1="41136" x2="59863" y2="41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9" t="8294" r="26694" b="9069"/>
          <a:stretch/>
        </p:blipFill>
        <p:spPr bwMode="auto">
          <a:xfrm>
            <a:off x="179513" y="476673"/>
            <a:ext cx="1584176" cy="194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1976" y="3983796"/>
            <a:ext cx="105177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904507"/>
              </p:ext>
            </p:extLst>
          </p:nvPr>
        </p:nvGraphicFramePr>
        <p:xfrm>
          <a:off x="251395" y="4032400"/>
          <a:ext cx="8641085" cy="2579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50952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548680"/>
            <a:ext cx="9001125" cy="64807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коммунального хозяйства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46298"/>
              </p:ext>
            </p:extLst>
          </p:nvPr>
        </p:nvGraphicFramePr>
        <p:xfrm>
          <a:off x="196626" y="1232562"/>
          <a:ext cx="8893621" cy="5404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1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22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99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1066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объектов коммунально-инженерной инфраструктуры</a:t>
                      </a: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l"/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тепловых сетей водоснабжения в п. Красный Восход 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тепловых сетей п. Юго-Камский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реализации программы «Комфортный край»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ПП«Качественное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водоснабжение»: кап. ремонт водонапорной башни и сетей водоснабжения в п.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Мулянка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 д. Петровка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сети теплоснабжения 2я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Красавинская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Кап. ремонт наружных систем водоснабжения и водоотведения в с.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Платошино</a:t>
                      </a:r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Обустройство водозабора и реконструкция системы водоочистки п. Сылва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139,8</a:t>
                      </a: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1917676"/>
                  </a:ext>
                </a:extLst>
              </a:tr>
              <a:tr h="274321">
                <a:tc>
                  <a:txBody>
                    <a:bodyPr/>
                    <a:lstStyle/>
                    <a:p>
                      <a:pPr algn="l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объектов общественной инфраструктуры, </a:t>
                      </a:r>
                    </a:p>
                    <a:p>
                      <a:pPr algn="l"/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  <a:p>
                      <a:pPr algn="l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-Комплекс очистных сооружений в п. Юго-Камский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  <a:p>
                      <a:pPr algn="ctr"/>
                      <a:endParaRPr lang="ru-RU" sz="15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6695816"/>
                  </a:ext>
                </a:extLst>
              </a:tr>
              <a:tr h="10891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 связи с отдельными видами преобразования,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-Капитальный ремонт водопроводной башни в п. Красный Восход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-Поставка и установка газовой модульной котельной в д. Малая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-Поставка и установка газовой модульной котельной в п. Юго-Камский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</a:t>
                      </a:r>
                    </a:p>
                    <a:p>
                      <a:pPr algn="ctr"/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</a:p>
                    <a:p>
                      <a:pPr algn="ctr"/>
                      <a:endParaRPr lang="ru-RU" sz="15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9601188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03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62068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58177"/>
              </p:ext>
            </p:extLst>
          </p:nvPr>
        </p:nvGraphicFramePr>
        <p:xfrm>
          <a:off x="202528" y="2780928"/>
          <a:ext cx="8689952" cy="1560570"/>
        </p:xfrm>
        <a:graphic>
          <a:graphicData uri="http://schemas.openxmlformats.org/drawingml/2006/table">
            <a:tbl>
              <a:tblPr/>
              <a:tblGrid>
                <a:gridCol w="6745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754900738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(единица измерения)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автомобильных дорог, находящихся в нормативном состоянии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8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дорог, находящихся на содержании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км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1925,4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543" y="1484784"/>
            <a:ext cx="61926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>
                <a:solidFill>
                  <a:prstClr val="black"/>
                </a:solidFill>
              </a:rPr>
              <a:t>Создание комфортных условий при передвижении по автомобильным дорогам Пермского муниципального округа. Повышение уровня благоустройства Пермского муниципального округа.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884826"/>
              </p:ext>
            </p:extLst>
          </p:nvPr>
        </p:nvGraphicFramePr>
        <p:xfrm>
          <a:off x="211995" y="4656804"/>
          <a:ext cx="8641085" cy="213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3568" y="4368772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pic>
        <p:nvPicPr>
          <p:cNvPr id="39938" name="Picture 2" descr="https://na-dache.pro/uploads/posts/2021-06/1624999556_49-p-blagoustroistvo-foto-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2" r="27424" b="19950"/>
          <a:stretch/>
        </p:blipFill>
        <p:spPr bwMode="auto">
          <a:xfrm>
            <a:off x="202091" y="693636"/>
            <a:ext cx="2353685" cy="12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3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="" xmlns:a16="http://schemas.microsoft.com/office/drawing/2014/main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548680"/>
            <a:ext cx="8821737" cy="792088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округа, млн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="" xmlns:a16="http://schemas.microsoft.com/office/drawing/2014/main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496002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="" xmlns:a16="http://schemas.microsoft.com/office/drawing/2014/main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524628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="" xmlns:a16="http://schemas.microsoft.com/office/drawing/2014/main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28908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91145" name="Номер слайда 1">
            <a:extLst>
              <a:ext uri="{FF2B5EF4-FFF2-40B4-BE49-F238E27FC236}">
                <a16:creationId xmlns="" xmlns:a16="http://schemas.microsoft.com/office/drawing/2014/main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63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="" xmlns:a16="http://schemas.microsoft.com/office/drawing/2014/main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754335"/>
              </p:ext>
            </p:extLst>
          </p:nvPr>
        </p:nvGraphicFramePr>
        <p:xfrm>
          <a:off x="179511" y="1412776"/>
          <a:ext cx="8784977" cy="27132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08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698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26 год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825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669,6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709,7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788,9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660,6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700,4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23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округа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444,3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484,4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476,8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470,6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312,1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3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80528" y="260648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843745"/>
              </p:ext>
            </p:extLst>
          </p:nvPr>
        </p:nvGraphicFramePr>
        <p:xfrm>
          <a:off x="323528" y="1052736"/>
          <a:ext cx="8661014" cy="46634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29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3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2024 год</a:t>
                      </a:r>
                    </a:p>
                    <a:p>
                      <a:pPr algn="ctr"/>
                      <a:r>
                        <a:rPr lang="ru-RU" sz="1400" dirty="0"/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автомобильных дорог Пермского муниципального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округа, в том числе: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630,4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</a:t>
                      </a:r>
                      <a:r>
                        <a:rPr lang="ru-RU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средствами дорожного фонда Пермского края: ремонт </a:t>
                      </a:r>
                      <a:r>
                        <a:rPr lang="ru-RU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34,883 км автомобильных дорог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297725186"/>
                  </a:ext>
                </a:extLst>
              </a:tr>
              <a:tr h="1371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Капитальный ремонт моста через р. Бабка, соединяющего п.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Кукуштан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д. Зайково с подъездными путями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</a:tr>
              <a:tr h="1371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Капитальный ремонт моста через р.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Мулянка</a:t>
                      </a: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</a:t>
                      </a:r>
                      <a:r>
                        <a:rPr lang="ru-RU" sz="1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Клестята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</a:tr>
              <a:tr h="1371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-Ремонт автомобильных дорог и искусственных сооружений на них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</a:tr>
              <a:tr h="1371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реализации национального проекта «Безопасные качественные дороги»: ремонт 7,304 км участков автомобильных дорог («Пермь-Екатеринбург» -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Касимово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«Пермь-Троица»-Сылва, Култаево - Нижние Муллы)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718601949"/>
                  </a:ext>
                </a:extLst>
              </a:tr>
              <a:tr h="259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(реконструкция) автомобильных дорог общего пользования местного 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значения, в том числе: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5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автомобильной дороги "Пермь - Екатеринбург"-Фролы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20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80528" y="260648"/>
            <a:ext cx="9001125" cy="785812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программы «Развитие дорожного хозяйства и благоустройство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643777"/>
              </p:ext>
            </p:extLst>
          </p:nvPr>
        </p:nvGraphicFramePr>
        <p:xfrm>
          <a:off x="251520" y="1484784"/>
          <a:ext cx="8661014" cy="42843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29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3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2024 год</a:t>
                      </a:r>
                    </a:p>
                    <a:p>
                      <a:pPr algn="ctr"/>
                      <a:r>
                        <a:rPr lang="ru-RU" sz="1400" dirty="0"/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Благоустройство, в том числе: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222,1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003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региональной программы «Комфортный край» проекта «Школьные остановки»: установка 5 остановочных павильонов (в д. Большой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Бурдым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д. Луговая,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д.Ключики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 Янычи д. Большая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Мось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128926446"/>
                  </a:ext>
                </a:extLst>
              </a:tr>
              <a:tr h="160021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рамках реализации проекта «Комфортный край» проекта «Наша улица»: ремонт тротуара и сетей уличного освещения (д.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Кондратово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i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с.Култаево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 Лобаново, д. Мостовая, с. Троица)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3916081876"/>
                  </a:ext>
                </a:extLst>
              </a:tr>
              <a:tr h="3500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формирования комфортной городской среды: обустройство площадок для размещения контейнеров под ТКО и благоустройство общественных территорий (парки, тротуары)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/>
                </a:tc>
                <a:extLst>
                  <a:ext uri="{0D108BD9-81ED-4DB2-BD59-A6C34878D82A}">
                    <a16:rowId xmlns="" xmlns:a16="http://schemas.microsoft.com/office/drawing/2014/main" val="4229932538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1 009,6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2707445241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6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725037"/>
              </p:ext>
            </p:extLst>
          </p:nvPr>
        </p:nvGraphicFramePr>
        <p:xfrm>
          <a:off x="187296" y="1336137"/>
          <a:ext cx="4947078" cy="3605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66</a:t>
            </a:fld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2651" y="1555752"/>
            <a:ext cx="1271839" cy="4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1 925,4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483203" y="1555752"/>
            <a:ext cx="1775368" cy="18677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61593" y="1244949"/>
            <a:ext cx="971368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67102" y="2157903"/>
            <a:ext cx="1048714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4,1%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1866977" y="2614175"/>
            <a:ext cx="965984" cy="84058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832058" y="3573016"/>
            <a:ext cx="989621" cy="5648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842471" y="3075438"/>
            <a:ext cx="949794" cy="4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+ 5,6%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07504" y="579639"/>
            <a:ext cx="8928992" cy="80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АТОМОБИЛЬНЫХ ДОРОГ ОБЩЕГО ПОЛЬЗОВАНИЯ МЕСТНОГО ЗНАЧЕНИЯ</a:t>
            </a:r>
          </a:p>
        </p:txBody>
      </p:sp>
      <p:pic>
        <p:nvPicPr>
          <p:cNvPr id="16" name="Picture 2" descr="https://rosavtodor.gov.ru/storage/app/uploads/public/5a5/f58/80b/5a5f5880be4b42289649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0" b="18623"/>
          <a:stretch/>
        </p:blipFill>
        <p:spPr bwMode="auto">
          <a:xfrm>
            <a:off x="591851" y="5229200"/>
            <a:ext cx="8208912" cy="11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5575" y="1757295"/>
            <a:ext cx="1271839" cy="234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843,8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337439"/>
              </p:ext>
            </p:extLst>
          </p:nvPr>
        </p:nvGraphicFramePr>
        <p:xfrm>
          <a:off x="4964630" y="1412494"/>
          <a:ext cx="3836133" cy="335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772004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Номер слайда 18">
            <a:extLst>
              <a:ext uri="{FF2B5EF4-FFF2-40B4-BE49-F238E27FC236}">
                <a16:creationId xmlns="" xmlns:a16="http://schemas.microsoft.com/office/drawing/2014/main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prstClr val="white"/>
                </a:solidFill>
              </a:rPr>
              <a:pPr/>
              <a:t>67</a:t>
            </a:fld>
            <a:endParaRPr lang="ru-RU" altLang="ru-RU" sz="1800" dirty="0">
              <a:solidFill>
                <a:prstClr val="white"/>
              </a:solidFill>
            </a:endParaRPr>
          </a:p>
        </p:txBody>
      </p:sp>
      <p:pic>
        <p:nvPicPr>
          <p:cNvPr id="36866" name="Picture 2" descr="https://xn--24-6kcdjn0djpdug.xn--p1ai/wp-content/uploads/2020/05/2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8" y="521780"/>
            <a:ext cx="2240543" cy="17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39927263"/>
              </p:ext>
            </p:extLst>
          </p:nvPr>
        </p:nvGraphicFramePr>
        <p:xfrm>
          <a:off x="260754" y="1624513"/>
          <a:ext cx="8712968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164" name="TextBox 2">
            <a:extLst>
              <a:ext uri="{FF2B5EF4-FFF2-40B4-BE49-F238E27FC236}">
                <a16:creationId xmlns="" xmlns:a16="http://schemas.microsoft.com/office/drawing/2014/main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21780"/>
            <a:ext cx="6912768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prstClr val="black"/>
                </a:solidFill>
              </a:rPr>
              <a:t>Содержание дорог и благоустройство в сельских населенных пунктах 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2024 </a:t>
            </a:r>
            <a:r>
              <a:rPr lang="ru-RU" altLang="ru-RU" sz="2400" b="1" dirty="0">
                <a:solidFill>
                  <a:prstClr val="black"/>
                </a:solidFill>
              </a:rPr>
              <a:t>год, млн руб.</a:t>
            </a:r>
            <a:endParaRPr lang="ru-RU" altLang="ru-RU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="" xmlns:a16="http://schemas.microsoft.com/office/drawing/2014/main" id="{F3076E6D-1A9E-B4BF-0120-AA93BB8AA76F}"/>
              </a:ext>
            </a:extLst>
          </p:cNvPr>
          <p:cNvCxnSpPr/>
          <p:nvPr/>
        </p:nvCxnSpPr>
        <p:spPr>
          <a:xfrm flipV="1">
            <a:off x="3745587" y="4956047"/>
            <a:ext cx="2304256" cy="5037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F3076E6D-1A9E-B4BF-0120-AA93BB8AA76F}"/>
              </a:ext>
            </a:extLst>
          </p:cNvPr>
          <p:cNvCxnSpPr/>
          <p:nvPr/>
        </p:nvCxnSpPr>
        <p:spPr>
          <a:xfrm flipV="1">
            <a:off x="3745587" y="2636912"/>
            <a:ext cx="2304256" cy="5037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88628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9" b="5469"/>
          <a:stretch/>
        </p:blipFill>
        <p:spPr bwMode="auto">
          <a:xfrm>
            <a:off x="251521" y="539539"/>
            <a:ext cx="2517945" cy="91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738" y="335501"/>
            <a:ext cx="6588224" cy="79208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«Охрана окружающей среды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271218"/>
              </p:ext>
            </p:extLst>
          </p:nvPr>
        </p:nvGraphicFramePr>
        <p:xfrm>
          <a:off x="3347864" y="2045095"/>
          <a:ext cx="5724129" cy="1918025"/>
        </p:xfrm>
        <a:graphic>
          <a:graphicData uri="http://schemas.openxmlformats.org/drawingml/2006/table">
            <a:tbl>
              <a:tblPr/>
              <a:tblGrid>
                <a:gridCol w="4608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1613483877"/>
                    </a:ext>
                  </a:extLst>
                </a:gridCol>
                <a:gridCol w="5395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6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Пермского муниципального округа, привлеченного к участию в экологической деятельности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35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ликвидированных несанкционированных свалок к общему числу выявленных несанкционированных свалок на землях общего пользования на территории Пермского муниципального округа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939" y="984522"/>
            <a:ext cx="61950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уровня экологической образованности населения и сохранение природных систем. Создание благоприятных условий жизни населения вблизи водных объектов.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398810"/>
              </p:ext>
            </p:extLst>
          </p:nvPr>
        </p:nvGraphicFramePr>
        <p:xfrm>
          <a:off x="-859478" y="2053086"/>
          <a:ext cx="4739942" cy="2061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4051" y="1778685"/>
            <a:ext cx="1043781" cy="34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</a:t>
            </a:r>
            <a:r>
              <a:rPr lang="ru-RU" sz="1400" b="1" dirty="0">
                <a:solidFill>
                  <a:prstClr val="black"/>
                </a:solidFill>
              </a:rPr>
              <a:t>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228120"/>
              </p:ext>
            </p:extLst>
          </p:nvPr>
        </p:nvGraphicFramePr>
        <p:xfrm>
          <a:off x="159306" y="4080131"/>
          <a:ext cx="8892481" cy="272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9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1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13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942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экологическому образованию и формированию экологической культуры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38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негативного воздействия на почвы, восстановление нарушенных земель, ликвидация несанкционированных свалок в границах муниципального образования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негативного воздействия поверхностных вод и аварий на гидротехнических сооружениях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476924"/>
                  </a:ext>
                </a:extLst>
              </a:tr>
              <a:tr h="32877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7837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374077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98" l="4338" r="100000">
                        <a14:foregroundMark x1="9703" y1="65511" x2="23516" y2="92883"/>
                        <a14:foregroundMark x1="13927" y1="65876" x2="40411" y2="84854"/>
                        <a14:foregroundMark x1="18265" y1="72628" x2="29795" y2="87226"/>
                        <a14:foregroundMark x1="51256" y1="82847" x2="51941" y2="89599"/>
                        <a14:foregroundMark x1="97489" y1="83212" x2="97489" y2="86861"/>
                        <a14:foregroundMark x1="74429" y1="48540" x2="82648" y2="55474"/>
                        <a14:foregroundMark x1="23973" y1="93066" x2="36758" y2="84672"/>
                        <a14:foregroundMark x1="50342" y1="76642" x2="50342" y2="87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323528" y="509788"/>
            <a:ext cx="3394270" cy="20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2460" y="2958945"/>
            <a:ext cx="9011382" cy="2003056"/>
            <a:chOff x="-374568" y="1266708"/>
            <a:chExt cx="12445249" cy="1030321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374568" y="1266708"/>
              <a:ext cx="12445249" cy="1030321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2693" y="1332482"/>
              <a:ext cx="11764752" cy="8753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Законом Пермского края о бюджете Пермского края на 2024 год и на плановый период 2025 и 2026 годов (</a:t>
              </a:r>
              <a:r>
                <a:rPr lang="en-US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чтение) установлен дифференцированный норматив отчислений в бюджет Пермского муниципального округа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в размере 0,6161 % (2023 г. – 0,6006 %).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460" y="1773672"/>
            <a:ext cx="9036456" cy="1098738"/>
            <a:chOff x="0" y="2592260"/>
            <a:chExt cx="6750063" cy="14109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36082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10955" y="2592260"/>
              <a:ext cx="6328152" cy="14109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5" b="-1"/>
          <a:stretch/>
        </p:blipFill>
        <p:spPr bwMode="auto">
          <a:xfrm>
            <a:off x="152205" y="548680"/>
            <a:ext cx="8836963" cy="98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326" y="1762975"/>
            <a:ext cx="8901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+mn-lt"/>
              </a:rPr>
              <a:t>* </a:t>
            </a:r>
            <a:r>
              <a:rPr lang="ru-RU" sz="1800" dirty="0">
                <a:cs typeface="Times New Roman" panose="02020603050405020304" pitchFamily="18" charset="0"/>
              </a:rPr>
              <a:t>В соответствии с Федеральным законом от 31.07.2023 № 389-ФЗ «О внесении изменений в части первую и вторую Налогового кодекса Российской Федерации» учтено увеличение ставок по акцизам на нефтепродукты (рост  2024 г. к 2023 г. на 1,049%)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24258" y="5157192"/>
            <a:ext cx="8940937" cy="1441852"/>
            <a:chOff x="9204" y="141173"/>
            <a:chExt cx="9423843" cy="766123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204" y="141173"/>
              <a:ext cx="9423843" cy="766123"/>
            </a:xfrm>
            <a:prstGeom prst="roundRect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19108" y="193731"/>
              <a:ext cx="9084091" cy="65044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* </a:t>
              </a:r>
              <a:r>
                <a:rPr lang="ru-RU" sz="1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Решением Думы Пермского муниципального округа согласована полная замена дотации на выравнивание бюджетной обеспеченности Пермского муниципального округа дополнительным нормативом отчислений от НДФЛ на 2024 год в размере 29,0940 %, на 2025 год в размере 18,3733 %, на 2026 год в размере 25,5066%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703367"/>
              </p:ext>
            </p:extLst>
          </p:nvPr>
        </p:nvGraphicFramePr>
        <p:xfrm>
          <a:off x="3131840" y="1698341"/>
          <a:ext cx="5910453" cy="3342868"/>
        </p:xfrm>
        <a:graphic>
          <a:graphicData uri="http://schemas.openxmlformats.org/drawingml/2006/table">
            <a:tbl>
              <a:tblPr/>
              <a:tblGrid>
                <a:gridCol w="4750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741">
                  <a:extLst>
                    <a:ext uri="{9D8B030D-6E8A-4147-A177-3AD203B41FA5}">
                      <a16:colId xmlns="" xmlns:a16="http://schemas.microsoft.com/office/drawing/2014/main" val="2643547916"/>
                    </a:ext>
                  </a:extLst>
                </a:gridCol>
                <a:gridCol w="5778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729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индивидуальных предпринимателей в расчете на 1000 жителей населения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33,22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33,57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49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Турпоток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чел.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101 163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117 504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4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53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представителей субъектов малого и среднего предпринимательства, вовлеченных к участию в отдельных мероприятиях Программы,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5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самозанятых граждан, ед.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8 294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53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действующих субъектов МСП (включая индивидуальных предпринимателей) в расчете на 1 тыс. жителей населения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413" y="314321"/>
            <a:ext cx="6618912" cy="936104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«Экономическое развитие Пермского муниципального округа»</a:t>
            </a:r>
          </a:p>
        </p:txBody>
      </p:sp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45" y="1052010"/>
            <a:ext cx="5942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Программы: </a:t>
            </a:r>
            <a:r>
              <a:rPr lang="ru-RU" sz="1800" i="1" dirty="0">
                <a:solidFill>
                  <a:prstClr val="black"/>
                </a:solidFill>
              </a:rPr>
              <a:t>Создание условий для устойчивого экономического роста Пермского муниципального округа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662246"/>
              </p:ext>
            </p:extLst>
          </p:nvPr>
        </p:nvGraphicFramePr>
        <p:xfrm>
          <a:off x="-468560" y="2323330"/>
          <a:ext cx="3883681" cy="19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3688" y="1862390"/>
            <a:ext cx="689565" cy="457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</a:t>
            </a:r>
            <a:r>
              <a:rPr lang="ru-RU" sz="14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8" y="476672"/>
            <a:ext cx="2809385" cy="110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51665"/>
              </p:ext>
            </p:extLst>
          </p:nvPr>
        </p:nvGraphicFramePr>
        <p:xfrm>
          <a:off x="341362" y="5125831"/>
          <a:ext cx="8619255" cy="167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7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42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малого и среднего предпринимательства в сфере туризма в Пермском муниципальном округе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72000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760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18593" r="264" b="18593"/>
          <a:stretch/>
        </p:blipFill>
        <p:spPr bwMode="auto">
          <a:xfrm>
            <a:off x="182329" y="836712"/>
            <a:ext cx="2373447" cy="10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399699"/>
            <a:ext cx="7092280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«Сельское хозяйство и комплексное развитие сельских территорий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430898"/>
              </p:ext>
            </p:extLst>
          </p:nvPr>
        </p:nvGraphicFramePr>
        <p:xfrm>
          <a:off x="3271890" y="2193512"/>
          <a:ext cx="5727454" cy="1812973"/>
        </p:xfrm>
        <a:graphic>
          <a:graphicData uri="http://schemas.openxmlformats.org/drawingml/2006/table">
            <a:tbl>
              <a:tblPr/>
              <a:tblGrid>
                <a:gridCol w="4306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0706">
                  <a:extLst>
                    <a:ext uri="{9D8B030D-6E8A-4147-A177-3AD203B41FA5}">
                      <a16:colId xmlns="" xmlns:a16="http://schemas.microsoft.com/office/drawing/2014/main" val="305666205"/>
                    </a:ext>
                  </a:extLst>
                </a:gridCol>
                <a:gridCol w="7107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8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физического объема сельскохозяйственной продукции в хозяйствах всех категорий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68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Посевные площади сельскохозяйственных культур в хозяйствах всех категорий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га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509" y="1085516"/>
            <a:ext cx="663704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занятости, доходов и качества жизни сельского населения Пермского муниципального округа,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930835"/>
              </p:ext>
            </p:extLst>
          </p:nvPr>
        </p:nvGraphicFramePr>
        <p:xfrm>
          <a:off x="-612576" y="2234833"/>
          <a:ext cx="4173710" cy="176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2049496"/>
            <a:ext cx="95565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68089"/>
              </p:ext>
            </p:extLst>
          </p:nvPr>
        </p:nvGraphicFramePr>
        <p:xfrm>
          <a:off x="350656" y="4221088"/>
          <a:ext cx="8685840" cy="240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2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86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8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сельскохозяйственных товаропроизводителей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по благоустройству сельских территорий в рамках комплексного развития сельских территорий </a:t>
                      </a:r>
                      <a:r>
                        <a:rPr lang="ru-RU" sz="15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(организацию пешеходных коммуникаций в восьми населенных пунктах, организацию освещения на территории трех населенных пунктов)</a:t>
                      </a:r>
                      <a:endParaRPr lang="ru-RU" sz="15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120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89567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69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" y="442237"/>
            <a:ext cx="2122428" cy="11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637" y="310318"/>
            <a:ext cx="6588224" cy="86409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«Градостроительная политика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201967"/>
              </p:ext>
            </p:extLst>
          </p:nvPr>
        </p:nvGraphicFramePr>
        <p:xfrm>
          <a:off x="3419873" y="1859391"/>
          <a:ext cx="5616622" cy="2219389"/>
        </p:xfrm>
        <a:graphic>
          <a:graphicData uri="http://schemas.openxmlformats.org/drawingml/2006/table">
            <a:tbl>
              <a:tblPr/>
              <a:tblGrid>
                <a:gridCol w="4464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427531653"/>
                    </a:ext>
                  </a:extLst>
                </a:gridCol>
                <a:gridCol w="5760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2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57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Обеспеченность территории Пермского муниципального округа документами стратегического, территориального планирования и градостроительного зонирования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15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Доступность и актуальность сведений государственной информационной системы обеспечения градостроительной деятельности всем субъектам строительной и градостроительной деятельности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72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58096"/>
            <a:ext cx="748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600" i="1" dirty="0">
                <a:solidFill>
                  <a:prstClr val="black"/>
                </a:solidFill>
              </a:rPr>
              <a:t>Повышение инвестиционной привлекательности Пермского муниципального округа и обеспечение эффективного управления территорией посредством стратегического планирования и градостроительной деятельности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</a:p>
        </p:txBody>
      </p:sp>
      <p:graphicFrame>
        <p:nvGraphicFramePr>
          <p:cNvPr id="8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602229"/>
              </p:ext>
            </p:extLst>
          </p:nvPr>
        </p:nvGraphicFramePr>
        <p:xfrm>
          <a:off x="-565228" y="2191090"/>
          <a:ext cx="4201124" cy="1887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642" y="1903058"/>
            <a:ext cx="104378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823828"/>
              </p:ext>
            </p:extLst>
          </p:nvPr>
        </p:nvGraphicFramePr>
        <p:xfrm>
          <a:off x="251520" y="4278984"/>
          <a:ext cx="8784975" cy="241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42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0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3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713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документов стратегического, территориального планирования и градостроительного зонирования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документацией по планировке территории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0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государственной информационной системы обеспечения градостроительной деятельности, выдача сведений</a:t>
                      </a:r>
                    </a:p>
                  </a:txBody>
                  <a:tcPr marL="36000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6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1600654"/>
                  </a:ext>
                </a:extLst>
              </a:tr>
              <a:tr h="160021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5509661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0402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599492"/>
            <a:ext cx="6588224" cy="741276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земельными ресурсами и имуществом Пермского муниципального округа»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07501"/>
              </p:ext>
            </p:extLst>
          </p:nvPr>
        </p:nvGraphicFramePr>
        <p:xfrm>
          <a:off x="120224" y="2295805"/>
          <a:ext cx="8801681" cy="2429339"/>
        </p:xfrm>
        <a:graphic>
          <a:graphicData uri="http://schemas.openxmlformats.org/drawingml/2006/table">
            <a:tbl>
              <a:tblPr/>
              <a:tblGrid>
                <a:gridCol w="7244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2894">
                  <a:extLst>
                    <a:ext uri="{9D8B030D-6E8A-4147-A177-3AD203B41FA5}">
                      <a16:colId xmlns="" xmlns:a16="http://schemas.microsoft.com/office/drawing/2014/main" val="2524348938"/>
                    </a:ext>
                  </a:extLst>
                </a:gridCol>
                <a:gridCol w="684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5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6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плановых показателей по доходам от аренды и приватизации имущества и неналоговым доходам от использования земельных участков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614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многодетных семей, обеспеченных земельными участками в собственность бесплатно, от числа многодетных семей, поставленных на учет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73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земельных участков для бизнеса, га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37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округа, %</a:t>
                      </a:r>
                    </a:p>
                  </a:txBody>
                  <a:tcPr marL="72000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1340768"/>
            <a:ext cx="64115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Цели Программы: </a:t>
            </a:r>
            <a:r>
              <a:rPr lang="ru-RU" sz="1800" i="1" dirty="0">
                <a:solidFill>
                  <a:prstClr val="black"/>
                </a:solidFill>
              </a:rPr>
              <a:t>Повышение эффективности управления и распоряжения муниципальным имуществом и земельными ресурсами Пермского муниципального округа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4" y="575775"/>
            <a:ext cx="2396884" cy="14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6208" y="4722791"/>
            <a:ext cx="1043781" cy="33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млн руб.</a:t>
            </a:r>
          </a:p>
        </p:txBody>
      </p:sp>
      <p:graphicFrame>
        <p:nvGraphicFramePr>
          <p:cNvPr id="9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163770"/>
              </p:ext>
            </p:extLst>
          </p:nvPr>
        </p:nvGraphicFramePr>
        <p:xfrm>
          <a:off x="317133" y="4725144"/>
          <a:ext cx="8641085" cy="1984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1646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31590" y="980728"/>
            <a:ext cx="6740423" cy="792088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программы «Управление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земельными ресурсами и имуществом Пермского муниципального округа»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81104"/>
              </p:ext>
            </p:extLst>
          </p:nvPr>
        </p:nvGraphicFramePr>
        <p:xfrm>
          <a:off x="364805" y="1988840"/>
          <a:ext cx="8571233" cy="4007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83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19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Управление земельными</a:t>
                      </a:r>
                      <a:r>
                        <a:rPr lang="ru-RU" sz="1600" baseline="0" dirty="0" smtClean="0"/>
                        <a:t> ресурсами, в том числе</a:t>
                      </a:r>
                      <a:r>
                        <a:rPr lang="ru-RU" baseline="0" dirty="0" smtClean="0"/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-Изъятие земельных участков для муниципальных нужд с целью размещения линейных объекты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-Проведение комплексных кадастровых работ и разработка проектов межевания на территории Пермского муниципального округа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-Подготовка земельных участков для предоставления льготным категориям граждан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-Снос нежилых зданий (сооружений)</a:t>
                      </a:r>
                      <a:endParaRPr lang="ru-RU" sz="1400" b="0" i="1" dirty="0"/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</a:p>
                    <a:p>
                      <a:pPr algn="ctr"/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Управление муниципальным имуществом, в том числе:</a:t>
                      </a:r>
                    </a:p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-Оптимизация состава муниципального имущества </a:t>
                      </a:r>
                    </a:p>
                    <a:p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-Содержание муниципального имущества Пермского муниципального округа</a:t>
                      </a:r>
                      <a:endParaRPr lang="ru-RU" b="0" dirty="0"/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</a:t>
                      </a:r>
                    </a:p>
                    <a:p>
                      <a:pPr algn="ctr"/>
                      <a:endParaRPr lang="ru-RU" sz="14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31,3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ru-RU" sz="15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722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140,8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125,6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7409" l="880" r="98592">
                        <a14:foregroundMark x1="73504" y1="23628" x2="91373" y2="49390"/>
                        <a14:foregroundMark x1="90845" y1="85518" x2="96831" y2="92226"/>
                        <a14:foregroundMark x1="1673" y1="94817" x2="6954" y2="86280"/>
                        <a14:foregroundMark x1="11884" y1="92835" x2="16461" y2="8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867" b="1"/>
          <a:stretch/>
        </p:blipFill>
        <p:spPr bwMode="auto">
          <a:xfrm>
            <a:off x="107504" y="620689"/>
            <a:ext cx="230405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177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764704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22 317,28 тыс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0,31%*)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– 20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000,00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 рублей (0,31%*)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– 20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000,00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 рублей (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0,31%*)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75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9" y="3789040"/>
            <a:ext cx="8528014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2024 -2026 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округа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Верхне-Муллинская,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294 67 90,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feu@permsky.permkrai.ru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76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="" xmlns:a16="http://schemas.microsoft.com/office/drawing/2014/main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 dirty="0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="" xmlns:a16="http://schemas.microsoft.com/office/drawing/2014/main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 dirty="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>
            <a:extLst>
              <a:ext uri="{FF2B5EF4-FFF2-40B4-BE49-F238E27FC236}">
                <a16:creationId xmlns="" xmlns:a16="http://schemas.microsoft.com/office/drawing/2014/main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520281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2555776" y="836712"/>
            <a:ext cx="6337399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межбюджетного регулирования бюджета Пермского муниципального округа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="" xmlns:a16="http://schemas.microsoft.com/office/drawing/2014/main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43579589"/>
              </p:ext>
            </p:extLst>
          </p:nvPr>
        </p:nvGraphicFramePr>
        <p:xfrm>
          <a:off x="334163" y="2276872"/>
          <a:ext cx="8559012" cy="412464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59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99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99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60,2089%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+26,7089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62,5940%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33,5 % +29,0940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6006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6161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0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Упрощенная система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Единый сельскохозяйственный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85" name="Номер слайда 1">
            <a:extLst>
              <a:ext uri="{FF2B5EF4-FFF2-40B4-BE49-F238E27FC236}">
                <a16:creationId xmlns="" xmlns:a16="http://schemas.microsoft.com/office/drawing/2014/main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8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424" y="-15875"/>
            <a:ext cx="5047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8</a:t>
            </a:fld>
            <a:endParaRPr lang="ru-RU" alt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https://e7.pngegg.com/pngimages/310/866/png-clipart-gold-coin-bullion-gold-saving-gold-co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7" l="667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3" y="1196752"/>
            <a:ext cx="2104560" cy="23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extBox 8">
            <a:extLst>
              <a:ext uri="{FF2B5EF4-FFF2-40B4-BE49-F238E27FC236}">
                <a16:creationId xmlns="" xmlns:a16="http://schemas.microsoft.com/office/drawing/2014/main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688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округа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="" xmlns:a16="http://schemas.microsoft.com/office/drawing/2014/main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895035"/>
              </p:ext>
            </p:extLst>
          </p:nvPr>
        </p:nvGraphicFramePr>
        <p:xfrm>
          <a:off x="2555875" y="1196975"/>
          <a:ext cx="6307138" cy="228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38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показателя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уточненный план *</a:t>
                      </a:r>
                    </a:p>
                  </a:txBody>
                  <a:tcPr marL="91450" marR="91450" marT="45706" marB="45706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33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0" marR="91450" marT="45706" marB="457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6 104,8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7 048,4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6 557,5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7 013,1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6 489,4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7 254,4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6 557,5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7 013,1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- 384,6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-206,0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="" xmlns:a16="http://schemas.microsoft.com/office/drawing/2014/main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9</a:t>
            </a:fld>
            <a:endParaRPr lang="ru-RU" altLang="ru-RU" sz="1800" dirty="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344466"/>
              </p:ext>
            </p:extLst>
          </p:nvPr>
        </p:nvGraphicFramePr>
        <p:xfrm>
          <a:off x="373856" y="3717032"/>
          <a:ext cx="8467725" cy="153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890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 уточненный план *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026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47,6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93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852625"/>
              </p:ext>
            </p:extLst>
          </p:nvPr>
        </p:nvGraphicFramePr>
        <p:xfrm>
          <a:off x="386174" y="5466560"/>
          <a:ext cx="8424862" cy="914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 оценка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128,343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128,767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129,450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130,227</a:t>
                      </a: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9123" y="6381328"/>
            <a:ext cx="849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* уточненный план бюджета на 01.10.2023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14019" y="1803163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56659</TotalTime>
  <Words>6620</Words>
  <Application>Microsoft Office PowerPoint</Application>
  <PresentationFormat>Экран (4:3)</PresentationFormat>
  <Paragraphs>1739</Paragraphs>
  <Slides>77</Slides>
  <Notes>45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0" baseType="lpstr">
      <vt:lpstr>Городская</vt:lpstr>
      <vt:lpstr>1_Городская</vt:lpstr>
      <vt:lpstr>Диаграмма Microsoft Excel</vt:lpstr>
      <vt:lpstr>О бюджете Пермского муниципального округа  на 2024 год и на плановый  период 2025-2026 годов</vt:lpstr>
      <vt:lpstr>Общая характеристика муниципального образования Пермский муниципальный округ</vt:lpstr>
      <vt:lpstr>Гражданин и его участие в бюджетном процессе</vt:lpstr>
      <vt:lpstr>Основные понятия бюджета</vt:lpstr>
      <vt:lpstr>Презентация PowerPoint</vt:lpstr>
      <vt:lpstr>Презентация PowerPoint</vt:lpstr>
      <vt:lpstr>Презентация PowerPoint</vt:lpstr>
      <vt:lpstr>Схема межбюджетного регулирования бюджета Пермского муниципального округа </vt:lpstr>
      <vt:lpstr>Презентация PowerPoint</vt:lpstr>
      <vt:lpstr>Презентация PowerPoint</vt:lpstr>
      <vt:lpstr>Структура доходов бюджета  Пермского муниципального округа  на 2023-2024 годы, %</vt:lpstr>
      <vt:lpstr>Структура налоговых и неналоговых доходов бюджета  Пермского муниципального округа на 2024 год, %</vt:lpstr>
      <vt:lpstr>Презентация PowerPoint</vt:lpstr>
      <vt:lpstr>Презентация PowerPoint</vt:lpstr>
      <vt:lpstr>Презентация PowerPoint</vt:lpstr>
      <vt:lpstr>Налоги на совокупный доход  Пермского муниципального округа  на 2023 - 2026 годы, млн руб.</vt:lpstr>
      <vt:lpstr>Налоги на имущество  Пермского муниципального округа  на 2023 - 2026 годы, млн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2024 – 2026 годы</vt:lpstr>
      <vt:lpstr>Бюджет развития и текущих расходов, млн руб.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                                           Пермского муниципального округа на 2024 год</vt:lpstr>
      <vt:lpstr>Структура расходов бюджета  Пермского муниципального округа на 2024 год, млн. руб. </vt:lpstr>
      <vt:lpstr>Распределение бюджетных ассигнований по группам видов расходов бюджета на 2023-2024 гг., млн руб.</vt:lpstr>
      <vt:lpstr>Структура расходов бюджета Пермского муниципального округа   на 2023-2024 годы, млн руб.</vt:lpstr>
      <vt:lpstr>Презентация PowerPoint</vt:lpstr>
      <vt:lpstr>Реализация муниципальных программ на 2024 год, млн руб.  </vt:lpstr>
      <vt:lpstr>Презентация PowerPoint</vt:lpstr>
      <vt:lpstr>Программа  «Развитие системы образования  Пермского муниципального округа»</vt:lpstr>
      <vt:lpstr>Презентация PowerPoint</vt:lpstr>
      <vt:lpstr>Презентация PowerPoint</vt:lpstr>
      <vt:lpstr>Основные мероприятия муниципальной программы  «Развитие системы образования Пермского муниципального округа», текущие расходы за счет средств местного бюджета</vt:lpstr>
      <vt:lpstr>Презентация PowerPoint</vt:lpstr>
      <vt:lpstr>МЕРЫ СОЦИАЛЬНОЙ ПОДДЕРЖКИ</vt:lpstr>
      <vt:lpstr>МЕРЫ СОЦИАЛЬНОЙ ПОДДЕРЖКИ</vt:lpstr>
      <vt:lpstr>Мероприятия развития системы образования на 2024 год – 376,8 млн руб.</vt:lpstr>
      <vt:lpstr>Программа  «Развитие молодежной политики, физической культуры и спорта Пермского муниципального округа»</vt:lpstr>
      <vt:lpstr>Основные мероприятия программы  «Развитие молодежной политики, физической культуры и спорта Пермского муниципального округа»</vt:lpstr>
      <vt:lpstr>Программа  «Развитие сферы культуры Пермского муниципального округа»</vt:lpstr>
      <vt:lpstr>Основные мероприятия программы  «Развитие сферы культуры Пермского муниципального округа»</vt:lpstr>
      <vt:lpstr>Основные мероприятия программы  «Развитие сферы культуры Пермского муниципального округа»</vt:lpstr>
      <vt:lpstr>Программа  «Развитие отдельных направлений социальной сферы Пермского муниципального округа»</vt:lpstr>
      <vt:lpstr>Программа  «Обеспечение безопасности населения и территории Пермского муниципального округа»</vt:lpstr>
      <vt:lpstr>Презентация PowerPoint</vt:lpstr>
      <vt:lpstr>Программа  «Управление муниципальными финансами  и муниципальным долгом  Пермского муниципального  округа»</vt:lpstr>
      <vt:lpstr>Презентация PowerPoint</vt:lpstr>
      <vt:lpstr>Программа  «Совершенствование муниципального управления Пермского муниципального округа»</vt:lpstr>
      <vt:lpstr>Основные мероприятия программы «Совершенствование муниципального управления Пермского муниципального округа»</vt:lpstr>
      <vt:lpstr>Расходы на содержание территориальных управлений и  МКУ ТУ Пермского муниципального округа, млн руб.</vt:lpstr>
      <vt:lpstr>Расходы на содержание органов местного самоуправления,  млн. руб.</vt:lpstr>
      <vt:lpstr>Презентация PowerPoint</vt:lpstr>
      <vt:lpstr>Программа  «Улучшение жилищных условий граждан Пермского муниципального округа»</vt:lpstr>
      <vt:lpstr>Программа  «Развитие коммунального хозяйства Пермского муниципального округа»</vt:lpstr>
      <vt:lpstr>Основные мероприятия программы  «Развитие коммунального хозяйства Пермского муниципального округа»</vt:lpstr>
      <vt:lpstr>Программа  «Развитие дорожного хозяйства и благоустройство Пермского муниципального округа»</vt:lpstr>
      <vt:lpstr>Дорожный фонд Пермского муниципального округа, млн руб.</vt:lpstr>
      <vt:lpstr>Основные мероприятия программы «Развитие дорожного хозяйства и благоустройство Пермского муниципального округа»</vt:lpstr>
      <vt:lpstr>Основные мероприятия программы «Развитие дорожного хозяйства и благоустройство Пермского муниципального округа»</vt:lpstr>
      <vt:lpstr>Презентация PowerPoint</vt:lpstr>
      <vt:lpstr>Презентация PowerPoint</vt:lpstr>
      <vt:lpstr>Программа  «Охрана окружающей среды Пермского муниципального округа»</vt:lpstr>
      <vt:lpstr>Презентация PowerPoint</vt:lpstr>
      <vt:lpstr>Программа  «Экономическое развитие Пермского муниципального округа»</vt:lpstr>
      <vt:lpstr>Программа  «Сельское хозяйство и комплексное развитие сельских территорий Пермского муниципального округа»</vt:lpstr>
      <vt:lpstr>Программа  «Градостроительная политика Пермского муниципального округа»</vt:lpstr>
      <vt:lpstr>Программа  «Управление земельными ресурсами и имуществом Пермского муниципального округа»</vt:lpstr>
      <vt:lpstr>Основные мероприятия программы «Управление земельными ресурсами и имуществом Пермского муниципального округа»</vt:lpstr>
      <vt:lpstr>Резервный фонд администрации  2024 год – 22 317,28 тыс. рублей (0,31%*) 2025 год – 20 000,00 тыс. рублей (0,31%*) 2026 год – 20 000,00 тыс. рублей (0,31%*)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294 67 90, 296 26 51,  адрес электронной почты: feu@permsky.permkrai.ru,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feu17-04</cp:lastModifiedBy>
  <cp:revision>2811</cp:revision>
  <cp:lastPrinted>2024-02-07T04:21:21Z</cp:lastPrinted>
  <dcterms:created xsi:type="dcterms:W3CDTF">2008-02-28T03:10:36Z</dcterms:created>
  <dcterms:modified xsi:type="dcterms:W3CDTF">2024-02-09T09:37:50Z</dcterms:modified>
</cp:coreProperties>
</file>